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69" r:id="rId3"/>
    <p:sldId id="274" r:id="rId4"/>
    <p:sldId id="275" r:id="rId5"/>
    <p:sldId id="276" r:id="rId6"/>
    <p:sldId id="260" r:id="rId7"/>
    <p:sldId id="270" r:id="rId8"/>
    <p:sldId id="271" r:id="rId9"/>
    <p:sldId id="257" r:id="rId10"/>
    <p:sldId id="259" r:id="rId11"/>
    <p:sldId id="277" r:id="rId12"/>
    <p:sldId id="262" r:id="rId13"/>
    <p:sldId id="263" r:id="rId14"/>
    <p:sldId id="264" r:id="rId15"/>
    <p:sldId id="265" r:id="rId16"/>
    <p:sldId id="278" r:id="rId17"/>
    <p:sldId id="266" r:id="rId18"/>
    <p:sldId id="272" r:id="rId19"/>
    <p:sldId id="279" r:id="rId20"/>
    <p:sldId id="27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5627" autoAdjust="0"/>
  </p:normalViewPr>
  <p:slideViewPr>
    <p:cSldViewPr snapToGrid="0">
      <p:cViewPr varScale="1">
        <p:scale>
          <a:sx n="86" d="100"/>
          <a:sy n="86" d="100"/>
        </p:scale>
        <p:origin x="114" y="204"/>
      </p:cViewPr>
      <p:guideLst/>
    </p:cSldViewPr>
  </p:slideViewPr>
  <p:outlineViewPr>
    <p:cViewPr>
      <p:scale>
        <a:sx n="33" d="100"/>
        <a:sy n="33" d="100"/>
      </p:scale>
      <p:origin x="0" y="-514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 Id="rId30"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05EE1-B72A-4465-BF80-19BD83003F93}"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E7C40-219B-4AC2-816F-83E801EAA76E}" type="slidenum">
              <a:rPr lang="en-US" smtClean="0"/>
              <a:t>‹#›</a:t>
            </a:fld>
            <a:endParaRPr lang="en-US"/>
          </a:p>
        </p:txBody>
      </p:sp>
    </p:spTree>
    <p:extLst>
      <p:ext uri="{BB962C8B-B14F-4D97-AF65-F5344CB8AC3E}">
        <p14:creationId xmlns:p14="http://schemas.microsoft.com/office/powerpoint/2010/main" val="2812892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E7C40-219B-4AC2-816F-83E801EAA76E}" type="slidenum">
              <a:rPr lang="en-US" smtClean="0"/>
              <a:t>1</a:t>
            </a:fld>
            <a:endParaRPr lang="en-US" dirty="0"/>
          </a:p>
        </p:txBody>
      </p:sp>
    </p:spTree>
    <p:extLst>
      <p:ext uri="{BB962C8B-B14F-4D97-AF65-F5344CB8AC3E}">
        <p14:creationId xmlns:p14="http://schemas.microsoft.com/office/powerpoint/2010/main" val="398493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E7C40-219B-4AC2-816F-83E801EAA76E}" type="slidenum">
              <a:rPr lang="en-US" smtClean="0"/>
              <a:t>13</a:t>
            </a:fld>
            <a:endParaRPr lang="en-US"/>
          </a:p>
        </p:txBody>
      </p:sp>
    </p:spTree>
    <p:extLst>
      <p:ext uri="{BB962C8B-B14F-4D97-AF65-F5344CB8AC3E}">
        <p14:creationId xmlns:p14="http://schemas.microsoft.com/office/powerpoint/2010/main" val="276292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the power out, how do you find out about the extent of the damage?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initial steps would Emergency Management take in this scenario?</a:t>
            </a:r>
          </a:p>
          <a:p>
            <a:pPr marL="628650" lvl="1" indent="-171450">
              <a:buFont typeface="Arial" panose="020B0604020202020204" pitchFamily="34" charset="0"/>
              <a:buChar char="•"/>
            </a:pPr>
            <a:r>
              <a:rPr lang="en-US" dirty="0"/>
              <a:t>EOC Activation?</a:t>
            </a:r>
          </a:p>
          <a:p>
            <a:pPr marL="628650" lvl="1" indent="-171450">
              <a:buFont typeface="Arial" panose="020B0604020202020204" pitchFamily="34" charset="0"/>
              <a:buChar char="•"/>
            </a:pPr>
            <a:r>
              <a:rPr lang="en-US" dirty="0"/>
              <a:t>Emergency Declaration? </a:t>
            </a:r>
          </a:p>
          <a:p>
            <a:pPr marL="1085850" lvl="2" indent="-171450">
              <a:buFont typeface="Arial" panose="020B0604020202020204" pitchFamily="34" charset="0"/>
              <a:buChar char="•"/>
            </a:pPr>
            <a:r>
              <a:rPr lang="en-US" dirty="0"/>
              <a:t> Who has this authority?   </a:t>
            </a:r>
          </a:p>
          <a:p>
            <a:pPr marL="1085850" lvl="2" indent="-171450">
              <a:buFont typeface="Arial" panose="020B0604020202020204" pitchFamily="34" charset="0"/>
              <a:buChar char="•"/>
            </a:pPr>
            <a:r>
              <a:rPr lang="en-US" dirty="0"/>
              <a:t> Can you communicate with this authority during a power outage?  </a:t>
            </a:r>
          </a:p>
          <a:p>
            <a:pPr marL="1085850" lvl="2" indent="-171450">
              <a:buFont typeface="Arial" panose="020B0604020202020204" pitchFamily="34" charset="0"/>
              <a:buChar char="•"/>
            </a:pPr>
            <a:r>
              <a:rPr lang="en-US" dirty="0"/>
              <a:t> What if cellular networks were damaged?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an emergency declaration do for your jurisdiction in terms of opening up resources during a disaster?</a:t>
            </a:r>
          </a:p>
          <a:p>
            <a:endParaRPr lang="en-US" dirty="0"/>
          </a:p>
          <a:p>
            <a:r>
              <a:rPr lang="en-US" dirty="0"/>
              <a:t>Who are you bringing to your EOC for this response?  </a:t>
            </a:r>
          </a:p>
          <a:p>
            <a:endParaRPr lang="en-US" dirty="0"/>
          </a:p>
          <a:p>
            <a:r>
              <a:rPr lang="en-US" dirty="0"/>
              <a:t>Does your EOC have backup power generators?   How long can they operate for without fueling?  Are there other facilities you plan to use as an ICP or EOC if the EOC is not functional?</a:t>
            </a:r>
          </a:p>
          <a:p>
            <a:endParaRPr lang="en-US" dirty="0"/>
          </a:p>
          <a:p>
            <a:r>
              <a:rPr lang="en-US" dirty="0"/>
              <a:t>How do you determine where damage is throughout your jurisdiction?  When does this process start? </a:t>
            </a:r>
          </a:p>
          <a:p>
            <a:endParaRPr lang="en-US" dirty="0"/>
          </a:p>
          <a:p>
            <a:r>
              <a:rPr lang="en-US" dirty="0"/>
              <a:t>How do you determine where the power is out in your jurisdiction? </a:t>
            </a:r>
          </a:p>
          <a:p>
            <a:endParaRPr lang="en-US" dirty="0"/>
          </a:p>
          <a:p>
            <a:r>
              <a:rPr lang="en-US" dirty="0"/>
              <a:t>Do you have a local utility contact for each utility that provides power to your jurisdiction? </a:t>
            </a:r>
          </a:p>
          <a:p>
            <a:endParaRPr lang="en-US" dirty="0"/>
          </a:p>
          <a:p>
            <a:r>
              <a:rPr lang="en-US" dirty="0"/>
              <a:t>What are utilities doing at this point to assess the situation? (ask if utilities are participating)  </a:t>
            </a:r>
          </a:p>
          <a:p>
            <a:endParaRPr lang="en-US" dirty="0"/>
          </a:p>
          <a:p>
            <a:r>
              <a:rPr lang="en-US" dirty="0"/>
              <a:t>How is this incident managed?  (ICS Structure, EOC, Etc.)</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28E7C40-219B-4AC2-816F-83E801EAA76E}" type="slidenum">
              <a:rPr lang="en-US" smtClean="0"/>
              <a:t>14</a:t>
            </a:fld>
            <a:endParaRPr lang="en-US"/>
          </a:p>
        </p:txBody>
      </p:sp>
    </p:spTree>
    <p:extLst>
      <p:ext uri="{BB962C8B-B14F-4D97-AF65-F5344CB8AC3E}">
        <p14:creationId xmlns:p14="http://schemas.microsoft.com/office/powerpoint/2010/main" val="217618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are your first priorities in this situation?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does the initial estimate of 1 week without power change your response?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are your initial concerns upon hearing that number?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key facilities in your jurisdiction have backup generators?  Do you know what types?  How long they can run for?  (Water treatment facilities, EOCs, fire departments, PSAPs, cellular towers, radio towers, hospitals,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Who is responsible for acquiring fuel for your EOC facility’s generator?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Who has the authority to “activate” your energy emergency response plan?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Do you coordinate with electric utilities to determine if they need assistance?</a:t>
            </a:r>
          </a:p>
          <a:p>
            <a:pPr marL="171450" indent="-171450">
              <a:buFont typeface="Arial" panose="020B0604020202020204" pitchFamily="34" charset="0"/>
              <a:buChar char="•"/>
            </a:pPr>
            <a:r>
              <a:rPr lang="en-US" dirty="0"/>
              <a:t>Do you communicate priorities for restoration with utilities?  If your learned of an urgent matter, how would you do so?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 you know of gas stations within your area that have backup generators?  </a:t>
            </a:r>
          </a:p>
          <a:p>
            <a:pPr marL="171450" indent="-171450">
              <a:buFont typeface="Arial" panose="020B0604020202020204" pitchFamily="34" charset="0"/>
              <a:buChar char="•"/>
            </a:pPr>
            <a:r>
              <a:rPr lang="en-US" dirty="0"/>
              <a:t>Do your jurisdictions vehicle fleets (or other local government entities within your jurisdiction) rely on commercial gas stations for fueling?  </a:t>
            </a:r>
          </a:p>
          <a:p>
            <a:pPr marL="171450" indent="-171450">
              <a:buFont typeface="Arial" panose="020B0604020202020204" pitchFamily="34" charset="0"/>
              <a:buChar char="•"/>
            </a:pPr>
            <a:r>
              <a:rPr lang="en-US" dirty="0"/>
              <a:t>Do your highway shops have backup generators?</a:t>
            </a:r>
          </a:p>
          <a:p>
            <a:pPr marL="171450" indent="-171450">
              <a:buFont typeface="Arial" panose="020B0604020202020204" pitchFamily="34" charset="0"/>
              <a:buChar char="•"/>
            </a:pPr>
            <a:r>
              <a:rPr lang="en-US" dirty="0"/>
              <a:t>How do fuel vendors operate in a situation like this (ask directly to vendors if participating)</a:t>
            </a:r>
          </a:p>
          <a:p>
            <a:pPr marL="628650" lvl="1" indent="-171450">
              <a:buFont typeface="Arial" panose="020B0604020202020204" pitchFamily="34" charset="0"/>
              <a:buChar char="•"/>
            </a:pPr>
            <a:r>
              <a:rPr lang="en-US" dirty="0"/>
              <a:t>Do you have the ability to pump fuel without power?</a:t>
            </a:r>
          </a:p>
          <a:p>
            <a:pPr marL="628650" lvl="1" indent="-171450">
              <a:buFont typeface="Arial" panose="020B0604020202020204" pitchFamily="34" charset="0"/>
              <a:buChar char="•"/>
            </a:pPr>
            <a:r>
              <a:rPr lang="en-US" dirty="0"/>
              <a:t>What emergency plans do you have to provide fuel to customers in the event of a widespread power outage?  </a:t>
            </a:r>
          </a:p>
          <a:p>
            <a:pPr marL="628650" lvl="1" indent="-171450">
              <a:buFont typeface="Arial" panose="020B0604020202020204" pitchFamily="34" charset="0"/>
              <a:buChar char="•"/>
            </a:pPr>
            <a:r>
              <a:rPr lang="en-US" dirty="0"/>
              <a:t>Would you work with other vendors to supply your customers if you couldn’t?  Is that up to the customers?</a:t>
            </a:r>
          </a:p>
          <a:p>
            <a:pPr marL="628650" lvl="1" indent="-171450">
              <a:buFont typeface="Arial" panose="020B0604020202020204" pitchFamily="34" charset="0"/>
              <a:buChar char="•"/>
            </a:pPr>
            <a:r>
              <a:rPr lang="en-US" dirty="0"/>
              <a:t>What information might you need from local authorities in order to operate in these conditions?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28E7C40-219B-4AC2-816F-83E801EAA76E}" type="slidenum">
              <a:rPr lang="en-US" smtClean="0"/>
              <a:t>15</a:t>
            </a:fld>
            <a:endParaRPr lang="en-US"/>
          </a:p>
        </p:txBody>
      </p:sp>
    </p:spTree>
    <p:extLst>
      <p:ext uri="{BB962C8B-B14F-4D97-AF65-F5344CB8AC3E}">
        <p14:creationId xmlns:p14="http://schemas.microsoft.com/office/powerpoint/2010/main" val="269472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it feasible to travel outside the outage area to obtain fuel if multiple counties away?  (ask to LE &amp; Fire)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local government entities know how to request fuel through the EOC?  What information is needed?  Is there a standard form or set of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you prioritize response to critical facilities for fuel resupply?  If their vendor can’t deliver, what can your jurisdiction do to assist?  Do you have a list of other vendors in your area?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questions do you ask of a facility when they are in need of fuel?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would you request fuel assistance from the State EOC?  How do you request this type of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are fuel vendors handling a situation like this?  (ask if fuel vendors are participating).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are your operations coordinated out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 fuel vendors decide which customers to refuel first in a situation like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Given the restoration times above, would you activate your plans associated with emergency fueling?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there staffing involved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does that activation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would you do if a facility requested fuel?  What if multiple request fuel?  Who do you take care of first?  How do you determine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does payment work at these sites when power is not working?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If state or federal law enforcement need fuel, can they get it at the [INSERT COUNTY OR TRIBE] fuel sites? </a:t>
            </a:r>
          </a:p>
          <a:p>
            <a:pPr marL="628650" lvl="1" indent="-171450">
              <a:buFont typeface="Arial" panose="020B0604020202020204" pitchFamily="34" charset="0"/>
              <a:buChar char="•"/>
            </a:pPr>
            <a:r>
              <a:rPr lang="en-US" dirty="0"/>
              <a:t>If so, how is payment tracked?</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other responding agencies and organizations allowed to get fuel at these sites?  Utility line crews?  Telecommunications companies?   ESF 12 mentions temporary accounts, how is this set up? How long does it take to set up? </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state declares an emergency and initiates a “priority end-user” program, does this impact who has access to the fuel sites established by your jurisdiction?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do you determine who gets access to fuel at your distribution sites?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you set up mobile or fixed fuel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28E7C40-219B-4AC2-816F-83E801EAA76E}" type="slidenum">
              <a:rPr lang="en-US" smtClean="0"/>
              <a:t>17</a:t>
            </a:fld>
            <a:endParaRPr lang="en-US" dirty="0"/>
          </a:p>
        </p:txBody>
      </p:sp>
    </p:spTree>
    <p:extLst>
      <p:ext uri="{BB962C8B-B14F-4D97-AF65-F5344CB8AC3E}">
        <p14:creationId xmlns:p14="http://schemas.microsoft.com/office/powerpoint/2010/main" val="373878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messaging would you send to the public regarding the fuel situation?  How would you deliver that message in areas where power is out?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would you prioritize a dairy farm’s fuel needs against a cellular service providers or wastewater treatment facility?  If someone were to ask you what methodology you utilized, would you have an answer?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the county purchases fuel for the emergency, can it be reimbursed later?  What documentation is needed?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messaging is needed when you close fuel points of distribution?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8E7C40-219B-4AC2-816F-83E801EAA7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22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E7C40-219B-4AC2-816F-83E801EAA76E}" type="slidenum">
              <a:rPr lang="en-US" smtClean="0"/>
              <a:t>20</a:t>
            </a:fld>
            <a:endParaRPr lang="en-US"/>
          </a:p>
        </p:txBody>
      </p:sp>
    </p:spTree>
    <p:extLst>
      <p:ext uri="{BB962C8B-B14F-4D97-AF65-F5344CB8AC3E}">
        <p14:creationId xmlns:p14="http://schemas.microsoft.com/office/powerpoint/2010/main" val="339654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a:t>
            </a:r>
            <a:r>
              <a:rPr lang="en-US" dirty="0" err="1"/>
              <a:t>Emphasise</a:t>
            </a:r>
            <a:r>
              <a:rPr lang="en-US" dirty="0"/>
              <a:t> </a:t>
            </a:r>
          </a:p>
        </p:txBody>
      </p:sp>
      <p:sp>
        <p:nvSpPr>
          <p:cNvPr id="4" name="Slide Number Placeholder 3"/>
          <p:cNvSpPr>
            <a:spLocks noGrp="1"/>
          </p:cNvSpPr>
          <p:nvPr>
            <p:ph type="sldNum" sz="quarter" idx="5"/>
          </p:nvPr>
        </p:nvSpPr>
        <p:spPr/>
        <p:txBody>
          <a:bodyPr/>
          <a:lstStyle/>
          <a:p>
            <a:fld id="{128E7C40-219B-4AC2-816F-83E801EAA76E}" type="slidenum">
              <a:rPr lang="en-US" smtClean="0"/>
              <a:t>2</a:t>
            </a:fld>
            <a:endParaRPr lang="en-US"/>
          </a:p>
        </p:txBody>
      </p:sp>
    </p:spTree>
    <p:extLst>
      <p:ext uri="{BB962C8B-B14F-4D97-AF65-F5344CB8AC3E}">
        <p14:creationId xmlns:p14="http://schemas.microsoft.com/office/powerpoint/2010/main" val="392575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E7C40-219B-4AC2-816F-83E801EAA76E}" type="slidenum">
              <a:rPr lang="en-US" smtClean="0"/>
              <a:t>6</a:t>
            </a:fld>
            <a:endParaRPr lang="en-US"/>
          </a:p>
        </p:txBody>
      </p:sp>
    </p:spTree>
    <p:extLst>
      <p:ext uri="{BB962C8B-B14F-4D97-AF65-F5344CB8AC3E}">
        <p14:creationId xmlns:p14="http://schemas.microsoft.com/office/powerpoint/2010/main" val="246091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E7C40-219B-4AC2-816F-83E801EAA76E}" type="slidenum">
              <a:rPr lang="en-US" smtClean="0"/>
              <a:t>7</a:t>
            </a:fld>
            <a:endParaRPr lang="en-US"/>
          </a:p>
        </p:txBody>
      </p:sp>
    </p:spTree>
    <p:extLst>
      <p:ext uri="{BB962C8B-B14F-4D97-AF65-F5344CB8AC3E}">
        <p14:creationId xmlns:p14="http://schemas.microsoft.com/office/powerpoint/2010/main" val="92674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E7C40-219B-4AC2-816F-83E801EAA76E}" type="slidenum">
              <a:rPr lang="en-US" smtClean="0"/>
              <a:t>8</a:t>
            </a:fld>
            <a:endParaRPr lang="en-US"/>
          </a:p>
        </p:txBody>
      </p:sp>
    </p:spTree>
    <p:extLst>
      <p:ext uri="{BB962C8B-B14F-4D97-AF65-F5344CB8AC3E}">
        <p14:creationId xmlns:p14="http://schemas.microsoft.com/office/powerpoint/2010/main" val="371416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E7C40-219B-4AC2-816F-83E801EAA7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Operational Coordination – Management of the Incident</a:t>
            </a:r>
          </a:p>
        </p:txBody>
      </p:sp>
      <p:sp>
        <p:nvSpPr>
          <p:cNvPr id="4" name="Slide Number Placeholder 3"/>
          <p:cNvSpPr>
            <a:spLocks noGrp="1"/>
          </p:cNvSpPr>
          <p:nvPr>
            <p:ph type="sldNum" sz="quarter" idx="5"/>
          </p:nvPr>
        </p:nvSpPr>
        <p:spPr/>
        <p:txBody>
          <a:bodyPr/>
          <a:lstStyle/>
          <a:p>
            <a:fld id="{128E7C40-219B-4AC2-816F-83E801EAA76E}" type="slidenum">
              <a:rPr lang="en-US" smtClean="0"/>
              <a:t>10</a:t>
            </a:fld>
            <a:endParaRPr lang="en-US"/>
          </a:p>
        </p:txBody>
      </p:sp>
    </p:spTree>
    <p:extLst>
      <p:ext uri="{BB962C8B-B14F-4D97-AF65-F5344CB8AC3E}">
        <p14:creationId xmlns:p14="http://schemas.microsoft.com/office/powerpoint/2010/main" val="283834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E7C40-219B-4AC2-816F-83E801EAA76E}" type="slidenum">
              <a:rPr lang="en-US" smtClean="0"/>
              <a:t>11</a:t>
            </a:fld>
            <a:endParaRPr lang="en-US"/>
          </a:p>
        </p:txBody>
      </p:sp>
    </p:spTree>
    <p:extLst>
      <p:ext uri="{BB962C8B-B14F-4D97-AF65-F5344CB8AC3E}">
        <p14:creationId xmlns:p14="http://schemas.microsoft.com/office/powerpoint/2010/main" val="237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E7C40-219B-4AC2-816F-83E801EAA76E}" type="slidenum">
              <a:rPr lang="en-US" smtClean="0"/>
              <a:t>12</a:t>
            </a:fld>
            <a:endParaRPr lang="en-US"/>
          </a:p>
        </p:txBody>
      </p:sp>
    </p:spTree>
    <p:extLst>
      <p:ext uri="{BB962C8B-B14F-4D97-AF65-F5344CB8AC3E}">
        <p14:creationId xmlns:p14="http://schemas.microsoft.com/office/powerpoint/2010/main" val="56872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8883-87BB-4813-8125-26D7F422B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4A225-72B2-473D-8DD8-E93A6816B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7723E-C1FF-40B6-88EA-CB7AD3FD9B3E}"/>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5" name="Footer Placeholder 4">
            <a:extLst>
              <a:ext uri="{FF2B5EF4-FFF2-40B4-BE49-F238E27FC236}">
                <a16:creationId xmlns:a16="http://schemas.microsoft.com/office/drawing/2014/main" id="{1E3A849C-1592-4BA4-892A-23366BFB98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5284C1-9E61-4351-8423-8A3C3252F8F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100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2DD2-3296-4171-9FD2-36F1A822F5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4EDE12-9B32-4AEC-B914-7179EEE2FB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CABF1-2BC2-4C82-A6FE-3780120C8F52}"/>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5" name="Footer Placeholder 4">
            <a:extLst>
              <a:ext uri="{FF2B5EF4-FFF2-40B4-BE49-F238E27FC236}">
                <a16:creationId xmlns:a16="http://schemas.microsoft.com/office/drawing/2014/main" id="{AFD2280C-FFA5-4EFC-AF42-4832C2C1C2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E03D0C-B8F6-4888-8298-8F8C6524667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8332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3969C-2105-456D-A6DC-59ED929C57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36C936-0595-40CC-86E4-88BF0EF38E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C872E-858D-42F4-BB39-52FCD30F43C0}"/>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5" name="Footer Placeholder 4">
            <a:extLst>
              <a:ext uri="{FF2B5EF4-FFF2-40B4-BE49-F238E27FC236}">
                <a16:creationId xmlns:a16="http://schemas.microsoft.com/office/drawing/2014/main" id="{6142741E-9A72-4517-B15C-8E7C0DE000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50D915-046F-4E8A-AD5B-6F0712B521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231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425F-0669-49DB-95F3-9AA556EDF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24CDD-6ADF-452F-AE32-D310604003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CA12F-49B5-4947-B53C-1E82500C9123}"/>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5" name="Footer Placeholder 4">
            <a:extLst>
              <a:ext uri="{FF2B5EF4-FFF2-40B4-BE49-F238E27FC236}">
                <a16:creationId xmlns:a16="http://schemas.microsoft.com/office/drawing/2014/main" id="{CF27686F-E2CF-4B8F-AC8B-D5E70A6160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C405D9-993E-482D-A2A5-F3A67B35DF1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08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DC7B-12FA-4BBB-A167-D202C95834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53456D-C13E-43AE-A1B4-2A7A6DE7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0DCBC6-99D7-459C-8E80-D62AF4212F10}"/>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5" name="Footer Placeholder 4">
            <a:extLst>
              <a:ext uri="{FF2B5EF4-FFF2-40B4-BE49-F238E27FC236}">
                <a16:creationId xmlns:a16="http://schemas.microsoft.com/office/drawing/2014/main" id="{25BB9A1B-8243-46FC-AF29-5CD8CFFA7C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784945-6747-4255-98DA-9B05896C2F0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211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B6A0-AF8C-472A-871B-D0464C604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0834-5240-4A55-886A-1CC80B258D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C3CC2B-FD04-440C-9530-D6F777B174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5E13F8-21B3-4186-900D-AD972A24CEB7}"/>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6" name="Footer Placeholder 5">
            <a:extLst>
              <a:ext uri="{FF2B5EF4-FFF2-40B4-BE49-F238E27FC236}">
                <a16:creationId xmlns:a16="http://schemas.microsoft.com/office/drawing/2014/main" id="{94D28888-B10A-460C-B87D-0EC1D82FA4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4792C7-02FC-43FF-8073-8445F333D46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015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D7B3-368E-4E1E-81BC-A9D086DB9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449E1A-CA3C-428E-B1C4-F16FBDA3F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E98B8-F658-4170-9D87-6E560EBDBB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69635-FF37-4FEE-B9C5-AF06ABE69F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558E4-9598-4A98-82F7-C21DE09AF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32D96-4207-4DE5-9D44-D03EE94CA502}"/>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8" name="Footer Placeholder 7">
            <a:extLst>
              <a:ext uri="{FF2B5EF4-FFF2-40B4-BE49-F238E27FC236}">
                <a16:creationId xmlns:a16="http://schemas.microsoft.com/office/drawing/2014/main" id="{926B6CE4-0158-4376-AC96-CC545E468B6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4227F21-0503-4F7E-BB9A-93F8F5B50E7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979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A04E-F40E-4866-B51F-4E212D691E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09649-A3C8-4A1A-A0B3-8B08DADAFD57}"/>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4" name="Footer Placeholder 3">
            <a:extLst>
              <a:ext uri="{FF2B5EF4-FFF2-40B4-BE49-F238E27FC236}">
                <a16:creationId xmlns:a16="http://schemas.microsoft.com/office/drawing/2014/main" id="{A5424476-A30F-4BEB-9AA1-702801CCEA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51430-BA31-41F2-ADC2-5EC1236DE07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971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0E817-C7F9-4FBA-A19F-F5012AEE7BD6}"/>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3" name="Footer Placeholder 2">
            <a:extLst>
              <a:ext uri="{FF2B5EF4-FFF2-40B4-BE49-F238E27FC236}">
                <a16:creationId xmlns:a16="http://schemas.microsoft.com/office/drawing/2014/main" id="{60D58CC3-2D41-4B53-9385-C4778C4BD6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AFE12E4-0998-4E4B-8C24-A384827D52C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0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0BB6-8E79-40B1-A6AB-467226918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6C089B-37E4-4D87-905F-52A7EE529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1CBAE-0239-44D3-B548-7BCB51D1E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44FF5-C603-41F8-A2EF-C3B9DCA50DBA}"/>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6" name="Footer Placeholder 5">
            <a:extLst>
              <a:ext uri="{FF2B5EF4-FFF2-40B4-BE49-F238E27FC236}">
                <a16:creationId xmlns:a16="http://schemas.microsoft.com/office/drawing/2014/main" id="{B64BB0FA-8ADF-456B-97D4-08E83B999C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B654C0-79F7-4B20-9EE0-2495BAF893F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90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2DF5-A420-4B46-9B47-C5ABE7009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DDE60-1411-473D-B393-B83D28EB1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DBD4C-2F4E-4622-811D-170B12CB6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8456E-D478-46E8-92A4-F4EE9B37D3A9}"/>
              </a:ext>
            </a:extLst>
          </p:cNvPr>
          <p:cNvSpPr>
            <a:spLocks noGrp="1"/>
          </p:cNvSpPr>
          <p:nvPr>
            <p:ph type="dt" sz="half" idx="10"/>
          </p:nvPr>
        </p:nvSpPr>
        <p:spPr/>
        <p:txBody>
          <a:bodyPr/>
          <a:lstStyle/>
          <a:p>
            <a:fld id="{B61BEF0D-F0BB-DE4B-95CE-6DB70DBA9567}" type="datetimeFigureOut">
              <a:rPr lang="en-US" smtClean="0"/>
              <a:pPr/>
              <a:t>10/14/2020</a:t>
            </a:fld>
            <a:endParaRPr lang="en-US" dirty="0"/>
          </a:p>
        </p:txBody>
      </p:sp>
      <p:sp>
        <p:nvSpPr>
          <p:cNvPr id="6" name="Footer Placeholder 5">
            <a:extLst>
              <a:ext uri="{FF2B5EF4-FFF2-40B4-BE49-F238E27FC236}">
                <a16:creationId xmlns:a16="http://schemas.microsoft.com/office/drawing/2014/main" id="{56AAD42D-4106-4D54-B327-83693C0CA5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7924E7-380D-4D74-9033-6ADD3642E3C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848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69F7B-2B6B-42CC-A52D-489822DF2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3A979-DB1A-4B93-9092-B67039988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07251-0AF2-4F0D-9AAD-073A6CEA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10/14/2020</a:t>
            </a:fld>
            <a:endParaRPr lang="en-US" dirty="0"/>
          </a:p>
        </p:txBody>
      </p:sp>
      <p:sp>
        <p:nvSpPr>
          <p:cNvPr id="5" name="Footer Placeholder 4">
            <a:extLst>
              <a:ext uri="{FF2B5EF4-FFF2-40B4-BE49-F238E27FC236}">
                <a16:creationId xmlns:a16="http://schemas.microsoft.com/office/drawing/2014/main" id="{E6FD3723-D475-410F-8183-CF780520D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1290E4-B3E2-4270-BAC9-281572174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71165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www.climatemonitor.it/?p=38934"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8.gif"/><Relationship Id="rId7" Type="http://schemas.openxmlformats.org/officeDocument/2006/relationships/hyperlink" Target="https://theinsidedope.blogspot.com/2006/04/iowa-city-hit-by-category-f2-tornado.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hyperlink" Target="https://creativecommons.org/licenses/by-nd/3.0/" TargetMode="External"/><Relationship Id="rId5" Type="http://schemas.openxmlformats.org/officeDocument/2006/relationships/hyperlink" Target="https://www.pexels.com/photo/lightning-strike-the-ground-during-night-time-167755/" TargetMode="External"/><Relationship Id="rId10" Type="http://schemas.openxmlformats.org/officeDocument/2006/relationships/hyperlink" Target="http://www.campbellpropertymanagement.com/blog/2017/09/12/how-to-check-if-you-have-power-at-your-home/" TargetMode="External"/><Relationship Id="rId4" Type="http://schemas.openxmlformats.org/officeDocument/2006/relationships/image" Target="../media/image19.jpeg"/><Relationship Id="rId9"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news.schoolsdo.org/2017/08/14-yo-md-girl-hit-by-tree-in-storm-dies/" TargetMode="Externa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www.flickr.com/photos/fun3/36240367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5.jpg"/><Relationship Id="rId7" Type="http://schemas.openxmlformats.org/officeDocument/2006/relationships/hyperlink" Target="https://commons.wikimedia.org/wiki/File:FEMA_-_38874_-_Gilbert,_Arizona_utility_crew_working_in_Houston,_Texas.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s://creativecommons.org/licenses/by-nd/3.0/" TargetMode="External"/><Relationship Id="rId4" Type="http://schemas.openxmlformats.org/officeDocument/2006/relationships/hyperlink" Target="http://www.thunderboltkids.co.za/Grade5/02-matter-and-materials/chapter_af2.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image" Target="../media/image27.jpg"/><Relationship Id="rId7" Type="http://schemas.openxmlformats.org/officeDocument/2006/relationships/hyperlink" Target="http://theconversation.com/building-climate-resilience-in-cities-lessons-from-new-york-5236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hyperlink" Target="https://creativecommons.org/licenses/by-nc-sa/3.0/" TargetMode="External"/><Relationship Id="rId4" Type="http://schemas.openxmlformats.org/officeDocument/2006/relationships/hyperlink" Target="http://wccftech.com/monopolies-good/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topcybernews.com/cyber-security-headlines-of-2019-bring-lessons-learn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 name="Straight Connector 17">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1" name="Rectangle 19">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25531B-FDB9-475F-AE09-BEB92A860A86}"/>
              </a:ext>
            </a:extLst>
          </p:cNvPr>
          <p:cNvSpPr>
            <a:spLocks noGrp="1"/>
          </p:cNvSpPr>
          <p:nvPr>
            <p:ph type="ctrTitle"/>
          </p:nvPr>
        </p:nvSpPr>
        <p:spPr>
          <a:xfrm>
            <a:off x="527538" y="4756638"/>
            <a:ext cx="11139854" cy="930447"/>
          </a:xfrm>
        </p:spPr>
        <p:txBody>
          <a:bodyPr>
            <a:normAutofit/>
          </a:bodyPr>
          <a:lstStyle/>
          <a:p>
            <a:r>
              <a:rPr lang="en-US" sz="3000" dirty="0">
                <a:solidFill>
                  <a:srgbClr val="FFFFFF"/>
                </a:solidFill>
              </a:rPr>
              <a:t>[Tribe or County}</a:t>
            </a:r>
            <a:br>
              <a:rPr lang="en-US" sz="3000" dirty="0">
                <a:solidFill>
                  <a:srgbClr val="FFFFFF"/>
                </a:solidFill>
              </a:rPr>
            </a:br>
            <a:r>
              <a:rPr lang="en-US" sz="3000" dirty="0">
                <a:solidFill>
                  <a:srgbClr val="FFFFFF"/>
                </a:solidFill>
              </a:rPr>
              <a:t> Emergency Fueling Tabletop Exercise</a:t>
            </a:r>
          </a:p>
        </p:txBody>
      </p:sp>
      <p:sp>
        <p:nvSpPr>
          <p:cNvPr id="3" name="Subtitle 2">
            <a:extLst>
              <a:ext uri="{FF2B5EF4-FFF2-40B4-BE49-F238E27FC236}">
                <a16:creationId xmlns:a16="http://schemas.microsoft.com/office/drawing/2014/main" id="{45BD63AD-714F-4E3E-B29A-9FAEF88DCC93}"/>
              </a:ext>
            </a:extLst>
          </p:cNvPr>
          <p:cNvSpPr>
            <a:spLocks noGrp="1"/>
          </p:cNvSpPr>
          <p:nvPr>
            <p:ph type="subTitle" idx="1"/>
          </p:nvPr>
        </p:nvSpPr>
        <p:spPr>
          <a:xfrm>
            <a:off x="1339362" y="5815698"/>
            <a:ext cx="9144000" cy="420001"/>
          </a:xfrm>
        </p:spPr>
        <p:txBody>
          <a:bodyPr>
            <a:normAutofit/>
          </a:bodyPr>
          <a:lstStyle/>
          <a:p>
            <a:r>
              <a:rPr lang="en-US" sz="2000" dirty="0">
                <a:solidFill>
                  <a:srgbClr val="E7E6E6"/>
                </a:solidFill>
              </a:rPr>
              <a:t>[Date]</a:t>
            </a:r>
          </a:p>
        </p:txBody>
      </p:sp>
      <p:pic>
        <p:nvPicPr>
          <p:cNvPr id="13" name="Picture 12" descr="A truck driving down a street&#10;&#10;Description automatically generated">
            <a:extLst>
              <a:ext uri="{FF2B5EF4-FFF2-40B4-BE49-F238E27FC236}">
                <a16:creationId xmlns:a16="http://schemas.microsoft.com/office/drawing/2014/main" id="{408C8B97-1312-4115-9B01-3A7B53D77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1171817"/>
            <a:ext cx="3425609" cy="2269465"/>
          </a:xfrm>
          <a:prstGeom prst="rect">
            <a:avLst/>
          </a:prstGeom>
        </p:spPr>
      </p:pic>
      <p:pic>
        <p:nvPicPr>
          <p:cNvPr id="9" name="Picture 8" descr="A picture containing truck, car, sitting, large&#10;&#10;Description automatically generated">
            <a:extLst>
              <a:ext uri="{FF2B5EF4-FFF2-40B4-BE49-F238E27FC236}">
                <a16:creationId xmlns:a16="http://schemas.microsoft.com/office/drawing/2014/main" id="{148CD44C-A087-424B-BC11-EF18AE452B1B}"/>
              </a:ext>
            </a:extLst>
          </p:cNvPr>
          <p:cNvPicPr>
            <a:picLocks noChangeAspect="1"/>
          </p:cNvPicPr>
          <p:nvPr/>
        </p:nvPicPr>
        <p:blipFill>
          <a:blip r:embed="rId4"/>
          <a:stretch>
            <a:fillRect/>
          </a:stretch>
        </p:blipFill>
        <p:spPr>
          <a:xfrm>
            <a:off x="4385729" y="1203594"/>
            <a:ext cx="3433324" cy="2205911"/>
          </a:xfrm>
          <a:prstGeom prst="rect">
            <a:avLst/>
          </a:prstGeom>
        </p:spPr>
      </p:pic>
      <p:cxnSp>
        <p:nvCxnSpPr>
          <p:cNvPr id="42" name="Straight Connector 21">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building, street, sitting&#10;&#10;Description automatically generated">
            <a:extLst>
              <a:ext uri="{FF2B5EF4-FFF2-40B4-BE49-F238E27FC236}">
                <a16:creationId xmlns:a16="http://schemas.microsoft.com/office/drawing/2014/main" id="{9071AE9D-440B-4D9C-B375-D37119B0E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725" y="1190411"/>
            <a:ext cx="3423916" cy="2276904"/>
          </a:xfrm>
          <a:prstGeom prst="rect">
            <a:avLst/>
          </a:prstGeom>
        </p:spPr>
      </p:pic>
      <p:cxnSp>
        <p:nvCxnSpPr>
          <p:cNvPr id="43" name="Straight Connector 23">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518685-7CC8-4D66-BD20-9E4D00B0DB20}"/>
              </a:ext>
            </a:extLst>
          </p:cNvPr>
          <p:cNvSpPr/>
          <p:nvPr/>
        </p:nvSpPr>
        <p:spPr>
          <a:xfrm>
            <a:off x="-52876" y="0"/>
            <a:ext cx="12310533" cy="523220"/>
          </a:xfrm>
          <a:prstGeom prst="rect">
            <a:avLst/>
          </a:prstGeom>
        </p:spPr>
        <p:txBody>
          <a:bodyPr wrap="square">
            <a:spAutoFit/>
          </a:bodyPr>
          <a:lstStyle/>
          <a:p>
            <a:pPr algn="ctr">
              <a:spcAft>
                <a:spcPts val="600"/>
              </a:spcAft>
            </a:pPr>
            <a:r>
              <a:rPr lang="en-US" sz="1400" dirty="0">
                <a:latin typeface="Calibri" panose="020F0502020204030204" pitchFamily="34" charset="0"/>
                <a:ea typeface="Calibri" panose="020F0502020204030204" pitchFamily="34" charset="0"/>
              </a:rPr>
              <a:t>This material is based upon work supported by the U.S. Department of Energy’s Office of Energy Efficiency and Renewable Energy (EERE) under the Weatherization and Intergovernmental Programs Office Award Number DE-EE0008614.</a:t>
            </a:r>
          </a:p>
        </p:txBody>
      </p:sp>
    </p:spTree>
    <p:extLst>
      <p:ext uri="{BB962C8B-B14F-4D97-AF65-F5344CB8AC3E}">
        <p14:creationId xmlns:p14="http://schemas.microsoft.com/office/powerpoint/2010/main" val="88882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F9C2-D757-4CCF-8AEE-2996D8D23933}"/>
              </a:ext>
            </a:extLst>
          </p:cNvPr>
          <p:cNvSpPr>
            <a:spLocks noGrp="1"/>
          </p:cNvSpPr>
          <p:nvPr>
            <p:ph type="title"/>
          </p:nvPr>
        </p:nvSpPr>
        <p:spPr/>
        <p:txBody>
          <a:bodyPr/>
          <a:lstStyle/>
          <a:p>
            <a:r>
              <a:rPr lang="en-US" dirty="0"/>
              <a:t>Core Capabilities &amp; Objectives</a:t>
            </a:r>
          </a:p>
        </p:txBody>
      </p:sp>
      <p:graphicFrame>
        <p:nvGraphicFramePr>
          <p:cNvPr id="19" name="Table 18">
            <a:extLst>
              <a:ext uri="{FF2B5EF4-FFF2-40B4-BE49-F238E27FC236}">
                <a16:creationId xmlns:a16="http://schemas.microsoft.com/office/drawing/2014/main" id="{28461F52-C178-44D2-80BB-813072453784}"/>
              </a:ext>
            </a:extLst>
          </p:cNvPr>
          <p:cNvGraphicFramePr>
            <a:graphicFrameLocks noGrp="1"/>
          </p:cNvGraphicFramePr>
          <p:nvPr>
            <p:extLst>
              <p:ext uri="{D42A27DB-BD31-4B8C-83A1-F6EECF244321}">
                <p14:modId xmlns:p14="http://schemas.microsoft.com/office/powerpoint/2010/main" val="4082563885"/>
              </p:ext>
            </p:extLst>
          </p:nvPr>
        </p:nvGraphicFramePr>
        <p:xfrm>
          <a:off x="775343" y="1509185"/>
          <a:ext cx="10641315" cy="522333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082591">
                  <a:extLst>
                    <a:ext uri="{9D8B030D-6E8A-4147-A177-3AD203B41FA5}">
                      <a16:colId xmlns:a16="http://schemas.microsoft.com/office/drawing/2014/main" val="171323950"/>
                    </a:ext>
                  </a:extLst>
                </a:gridCol>
                <a:gridCol w="3558724">
                  <a:extLst>
                    <a:ext uri="{9D8B030D-6E8A-4147-A177-3AD203B41FA5}">
                      <a16:colId xmlns:a16="http://schemas.microsoft.com/office/drawing/2014/main" val="4256240467"/>
                    </a:ext>
                  </a:extLst>
                </a:gridCol>
              </a:tblGrid>
              <a:tr h="689297">
                <a:tc>
                  <a:txBody>
                    <a:bodyPr/>
                    <a:lstStyle/>
                    <a:p>
                      <a:pPr algn="ctr"/>
                      <a:r>
                        <a:rPr lang="en-US" sz="2800" b="0" dirty="0">
                          <a:latin typeface="+mn-lt"/>
                          <a:cs typeface="Arial" panose="020B0604020202020204" pitchFamily="34" charset="0"/>
                        </a:rPr>
                        <a:t>Exercise Objectives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en-US" sz="2800" b="0" dirty="0">
                          <a:latin typeface="+mn-lt"/>
                          <a:cs typeface="Arial" panose="020B0604020202020204" pitchFamily="34" charset="0"/>
                        </a:rPr>
                        <a:t>Core Capability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extLst>
                  <a:ext uri="{0D108BD9-81ED-4DB2-BD59-A6C34878D82A}">
                    <a16:rowId xmlns:a16="http://schemas.microsoft.com/office/drawing/2014/main" val="3425718038"/>
                  </a:ext>
                </a:extLst>
              </a:tr>
              <a:tr h="826259">
                <a:tc>
                  <a:txBody>
                    <a:bodyPr/>
                    <a:lstStyle/>
                    <a:p>
                      <a:r>
                        <a:rPr lang="en-US" sz="2000" dirty="0">
                          <a:latin typeface="+mn-lt"/>
                          <a:cs typeface="Arial" panose="020B0604020202020204" pitchFamily="34" charset="0"/>
                        </a:rPr>
                        <a:t>1. Evaluate </a:t>
                      </a:r>
                      <a:r>
                        <a:rPr lang="en-US" sz="2000" dirty="0">
                          <a:solidFill>
                            <a:srgbClr val="FF0000"/>
                          </a:solidFill>
                          <a:latin typeface="+mn-lt"/>
                          <a:cs typeface="Arial" panose="020B0604020202020204" pitchFamily="34" charset="0"/>
                        </a:rPr>
                        <a:t>[tribal or county] </a:t>
                      </a:r>
                      <a:r>
                        <a:rPr lang="en-US" sz="2000" dirty="0">
                          <a:latin typeface="+mn-lt"/>
                          <a:cs typeface="Arial" panose="020B0604020202020204" pitchFamily="34" charset="0"/>
                        </a:rPr>
                        <a:t>emergency operations plans and procedures as they relate to ESF-12 </a:t>
                      </a:r>
                      <a:r>
                        <a:rPr lang="en-US" sz="2000" i="1" dirty="0">
                          <a:latin typeface="+mn-lt"/>
                          <a:cs typeface="Arial" panose="020B0604020202020204" pitchFamily="34" charset="0"/>
                        </a:rPr>
                        <a:t>Energy</a:t>
                      </a:r>
                      <a:endParaRPr lang="en-US" sz="20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Planning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955894"/>
                  </a:ext>
                </a:extLst>
              </a:tr>
              <a:tr h="946902">
                <a:tc>
                  <a:txBody>
                    <a:bodyPr/>
                    <a:lstStyle/>
                    <a:p>
                      <a:r>
                        <a:rPr lang="en-US" sz="2000" dirty="0">
                          <a:latin typeface="+mn-lt"/>
                          <a:cs typeface="Arial" panose="020B0604020202020204" pitchFamily="34" charset="0"/>
                        </a:rPr>
                        <a:t>2. Discuss how an energy shortage </a:t>
                      </a:r>
                      <a:r>
                        <a:rPr lang="en-US" sz="2000" dirty="0">
                          <a:solidFill>
                            <a:srgbClr val="00B050"/>
                          </a:solidFill>
                          <a:latin typeface="+mn-lt"/>
                          <a:cs typeface="Arial" panose="020B0604020202020204" pitchFamily="34" charset="0"/>
                        </a:rPr>
                        <a:t>[propane, electrical outage, diesel/gas shortage] </a:t>
                      </a:r>
                      <a:r>
                        <a:rPr lang="en-US" sz="2000" dirty="0">
                          <a:latin typeface="+mn-lt"/>
                          <a:cs typeface="Arial" panose="020B0604020202020204" pitchFamily="34" charset="0"/>
                        </a:rPr>
                        <a:t>changes your established logistics and critical resource procurement.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Logistics and Supply Chain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9992977"/>
                  </a:ext>
                </a:extLst>
              </a:tr>
              <a:tr h="1049419">
                <a:tc>
                  <a:txBody>
                    <a:bodyPr/>
                    <a:lstStyle/>
                    <a:p>
                      <a:r>
                        <a:rPr lang="en-US" sz="2000" dirty="0">
                          <a:latin typeface="+mn-lt"/>
                          <a:cs typeface="Arial" panose="020B0604020202020204" pitchFamily="34" charset="0"/>
                        </a:rPr>
                        <a:t>3. Identify how your </a:t>
                      </a:r>
                      <a:r>
                        <a:rPr lang="en-US" sz="2000" dirty="0">
                          <a:solidFill>
                            <a:srgbClr val="FF0000"/>
                          </a:solidFill>
                          <a:latin typeface="+mn-lt"/>
                          <a:cs typeface="Arial" panose="020B0604020202020204" pitchFamily="34" charset="0"/>
                        </a:rPr>
                        <a:t>[tribe or county]</a:t>
                      </a:r>
                      <a:r>
                        <a:rPr lang="en-US" sz="2000" dirty="0">
                          <a:latin typeface="+mn-lt"/>
                          <a:cs typeface="Arial" panose="020B0604020202020204" pitchFamily="34" charset="0"/>
                        </a:rPr>
                        <a:t> defines critical services in an emergency (Example: points of distribution, fueling first responders, critical care facilities, and generators)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Logistics and Supply Chain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1430509"/>
                  </a:ext>
                </a:extLst>
              </a:tr>
              <a:tr h="826259">
                <a:tc>
                  <a:txBody>
                    <a:bodyPr/>
                    <a:lstStyle/>
                    <a:p>
                      <a:r>
                        <a:rPr lang="en-US" sz="2000" dirty="0">
                          <a:latin typeface="+mn-lt"/>
                          <a:cs typeface="Arial" panose="020B0604020202020204" pitchFamily="34" charset="0"/>
                        </a:rPr>
                        <a:t>4. Discuss and analyze the transportation, tracking, and management of  resources and associated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Logistics and Supply Chain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8878202"/>
                  </a:ext>
                </a:extLst>
              </a:tr>
              <a:tr h="826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mn-lt"/>
                          <a:cs typeface="Arial" panose="020B0604020202020204" pitchFamily="34" charset="0"/>
                        </a:rPr>
                        <a:t>5. </a:t>
                      </a:r>
                      <a:r>
                        <a:rPr lang="en-US" sz="1800" b="0" i="0" kern="1200" dirty="0">
                          <a:solidFill>
                            <a:schemeClr val="dk1"/>
                          </a:solidFill>
                          <a:effectLst/>
                          <a:latin typeface="+mn-lt"/>
                          <a:ea typeface="+mn-ea"/>
                          <a:cs typeface="+mn-cs"/>
                        </a:rPr>
                        <a:t>Discuss your command structure for this scenario</a:t>
                      </a:r>
                      <a:endParaRPr lang="en-US" sz="20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Operational Coordination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2539676"/>
                  </a:ext>
                </a:extLst>
              </a:tr>
            </a:tbl>
          </a:graphicData>
        </a:graphic>
      </p:graphicFrame>
    </p:spTree>
    <p:extLst>
      <p:ext uri="{BB962C8B-B14F-4D97-AF65-F5344CB8AC3E}">
        <p14:creationId xmlns:p14="http://schemas.microsoft.com/office/powerpoint/2010/main" val="424706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00F8F1-CE06-492B-B814-C297C914A969}"/>
              </a:ext>
            </a:extLst>
          </p:cNvPr>
          <p:cNvSpPr>
            <a:spLocks noGrp="1"/>
          </p:cNvSpPr>
          <p:nvPr>
            <p:ph type="title"/>
          </p:nvPr>
        </p:nvSpPr>
        <p:spPr/>
        <p:txBody>
          <a:bodyPr/>
          <a:lstStyle/>
          <a:p>
            <a:r>
              <a:rPr lang="en-US" dirty="0"/>
              <a:t>Module 2 </a:t>
            </a:r>
          </a:p>
        </p:txBody>
      </p:sp>
      <p:sp>
        <p:nvSpPr>
          <p:cNvPr id="5" name="Text Placeholder 4">
            <a:extLst>
              <a:ext uri="{FF2B5EF4-FFF2-40B4-BE49-F238E27FC236}">
                <a16:creationId xmlns:a16="http://schemas.microsoft.com/office/drawing/2014/main" id="{AAD19320-6D80-4A23-BCE7-2BB8C0B95294}"/>
              </a:ext>
            </a:extLst>
          </p:cNvPr>
          <p:cNvSpPr>
            <a:spLocks noGrp="1"/>
          </p:cNvSpPr>
          <p:nvPr>
            <p:ph type="body" idx="1"/>
          </p:nvPr>
        </p:nvSpPr>
        <p:spPr/>
        <p:txBody>
          <a:bodyPr/>
          <a:lstStyle/>
          <a:p>
            <a:r>
              <a:rPr lang="en-US" dirty="0">
                <a:solidFill>
                  <a:schemeClr val="tx1">
                    <a:lumMod val="85000"/>
                    <a:lumOff val="15000"/>
                  </a:schemeClr>
                </a:solidFill>
              </a:rPr>
              <a:t>Storm Preparation and Initial Response</a:t>
            </a:r>
          </a:p>
        </p:txBody>
      </p:sp>
      <p:pic>
        <p:nvPicPr>
          <p:cNvPr id="7" name="Picture 6" descr="Tornado">
            <a:extLst>
              <a:ext uri="{FF2B5EF4-FFF2-40B4-BE49-F238E27FC236}">
                <a16:creationId xmlns:a16="http://schemas.microsoft.com/office/drawing/2014/main" id="{10DF0171-11D2-4B27-94CB-BDC4756F1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288" y="0"/>
            <a:ext cx="3734712" cy="2489200"/>
          </a:xfrm>
          <a:prstGeom prst="rect">
            <a:avLst/>
          </a:prstGeom>
        </p:spPr>
      </p:pic>
      <p:pic>
        <p:nvPicPr>
          <p:cNvPr id="11" name="Picture 12" descr="C:\Users\drew.werner\AppData\Local\Microsoft\Windows\Temporary Internet Files\Content.Outlook\5Y1T5RHX\GridEx2.jpg">
            <a:extLst>
              <a:ext uri="{FF2B5EF4-FFF2-40B4-BE49-F238E27FC236}">
                <a16:creationId xmlns:a16="http://schemas.microsoft.com/office/drawing/2014/main" id="{CDDD6192-C475-49C5-9D9F-5EA2A59FC5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661" r="2" b="1948"/>
          <a:stretch/>
        </p:blipFill>
        <p:spPr bwMode="auto">
          <a:xfrm>
            <a:off x="6645802" y="2489200"/>
            <a:ext cx="5475077" cy="2583792"/>
          </a:xfrm>
          <a:custGeom>
            <a:avLst/>
            <a:gdLst>
              <a:gd name="connsiteX0" fmla="*/ 0 w 5475077"/>
              <a:gd name="connsiteY0" fmla="*/ 0 h 2583792"/>
              <a:gd name="connsiteX1" fmla="*/ 5475077 w 5475077"/>
              <a:gd name="connsiteY1" fmla="*/ 0 h 2583792"/>
              <a:gd name="connsiteX2" fmla="*/ 5475077 w 5475077"/>
              <a:gd name="connsiteY2" fmla="*/ 2583792 h 2583792"/>
              <a:gd name="connsiteX3" fmla="*/ 1197192 w 5475077"/>
              <a:gd name="connsiteY3" fmla="*/ 2583792 h 2583792"/>
            </a:gdLst>
            <a:ahLst/>
            <a:cxnLst>
              <a:cxn ang="0">
                <a:pos x="connsiteX0" y="connsiteY0"/>
              </a:cxn>
              <a:cxn ang="0">
                <a:pos x="connsiteX1" y="connsiteY1"/>
              </a:cxn>
              <a:cxn ang="0">
                <a:pos x="connsiteX2" y="connsiteY2"/>
              </a:cxn>
              <a:cxn ang="0">
                <a:pos x="connsiteX3" y="connsiteY3"/>
              </a:cxn>
            </a:cxnLst>
            <a:rect l="l" t="t" r="r" b="b"/>
            <a:pathLst>
              <a:path w="5475077" h="2583792">
                <a:moveTo>
                  <a:pt x="0" y="0"/>
                </a:moveTo>
                <a:lnTo>
                  <a:pt x="5475077" y="0"/>
                </a:lnTo>
                <a:lnTo>
                  <a:pt x="5475077" y="2583792"/>
                </a:lnTo>
                <a:lnTo>
                  <a:pt x="1197192" y="258379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4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07C40-8CFB-43A8-A72A-4763C515CCC5}"/>
              </a:ext>
            </a:extLst>
          </p:cNvPr>
          <p:cNvPicPr>
            <a:picLocks noChangeAspect="1"/>
          </p:cNvPicPr>
          <p:nvPr/>
        </p:nvPicPr>
        <p:blipFill>
          <a:blip r:embed="rId3"/>
          <a:stretch>
            <a:fillRect/>
          </a:stretch>
        </p:blipFill>
        <p:spPr>
          <a:xfrm>
            <a:off x="5141526" y="0"/>
            <a:ext cx="6650424" cy="6858000"/>
          </a:xfrm>
          <a:prstGeom prst="rect">
            <a:avLst/>
          </a:prstGeom>
        </p:spPr>
      </p:pic>
      <p:sp>
        <p:nvSpPr>
          <p:cNvPr id="2" name="Title 1">
            <a:extLst>
              <a:ext uri="{FF2B5EF4-FFF2-40B4-BE49-F238E27FC236}">
                <a16:creationId xmlns:a16="http://schemas.microsoft.com/office/drawing/2014/main" id="{5EA25EE3-C4A6-483E-9078-416AB37569E5}"/>
              </a:ext>
            </a:extLst>
          </p:cNvPr>
          <p:cNvSpPr>
            <a:spLocks noGrp="1"/>
          </p:cNvSpPr>
          <p:nvPr>
            <p:ph type="title"/>
          </p:nvPr>
        </p:nvSpPr>
        <p:spPr>
          <a:xfrm>
            <a:off x="648929" y="629266"/>
            <a:ext cx="3651467" cy="1676603"/>
          </a:xfrm>
        </p:spPr>
        <p:txBody>
          <a:bodyPr vert="horz" lIns="91440" tIns="45720" rIns="91440" bIns="45720" rtlCol="0">
            <a:normAutofit/>
          </a:bodyPr>
          <a:lstStyle/>
          <a:p>
            <a:r>
              <a:rPr lang="en-US" kern="1200" dirty="0">
                <a:latin typeface="+mj-lt"/>
                <a:ea typeface="+mj-ea"/>
                <a:cs typeface="+mj-cs"/>
              </a:rPr>
              <a:t>Scenario Background</a:t>
            </a:r>
          </a:p>
        </p:txBody>
      </p:sp>
      <p:sp>
        <p:nvSpPr>
          <p:cNvPr id="18" name="Content Placeholder 17">
            <a:extLst>
              <a:ext uri="{FF2B5EF4-FFF2-40B4-BE49-F238E27FC236}">
                <a16:creationId xmlns:a16="http://schemas.microsoft.com/office/drawing/2014/main" id="{CF6A643D-8167-4008-A74F-3CAE9E1E0ECF}"/>
              </a:ext>
            </a:extLst>
          </p:cNvPr>
          <p:cNvSpPr>
            <a:spLocks noGrp="1"/>
          </p:cNvSpPr>
          <p:nvPr>
            <p:ph idx="1"/>
          </p:nvPr>
        </p:nvSpPr>
        <p:spPr>
          <a:xfrm>
            <a:off x="648931" y="2438400"/>
            <a:ext cx="3651466" cy="3785419"/>
          </a:xfrm>
        </p:spPr>
        <p:txBody>
          <a:bodyPr>
            <a:normAutofit/>
          </a:bodyPr>
          <a:lstStyle/>
          <a:p>
            <a:r>
              <a:rPr lang="en-US" sz="1700" dirty="0"/>
              <a:t>Wisconsin has three refined produce pipelines</a:t>
            </a:r>
          </a:p>
          <a:p>
            <a:endParaRPr lang="en-US" sz="1700" dirty="0"/>
          </a:p>
          <a:p>
            <a:r>
              <a:rPr lang="en-US" sz="1700" dirty="0"/>
              <a:t>Wisconsin has one refinery (Superior WI)</a:t>
            </a:r>
          </a:p>
          <a:p>
            <a:endParaRPr lang="en-US" sz="1700" dirty="0"/>
          </a:p>
          <a:p>
            <a:r>
              <a:rPr lang="en-US" sz="1700" dirty="0"/>
              <a:t>There are about 10 major fuel terminals in the state</a:t>
            </a:r>
          </a:p>
          <a:p>
            <a:endParaRPr lang="en-US" sz="1700" dirty="0"/>
          </a:p>
          <a:p>
            <a:r>
              <a:rPr lang="en-US" sz="1700" dirty="0"/>
              <a:t>The vast majority of commercial gas stations in Wisconsin </a:t>
            </a:r>
            <a:r>
              <a:rPr lang="en-US" sz="1700" u="sng" dirty="0"/>
              <a:t>do NOT </a:t>
            </a:r>
            <a:r>
              <a:rPr lang="en-US" sz="1700" dirty="0"/>
              <a:t>have backup generators on-site</a:t>
            </a:r>
          </a:p>
          <a:p>
            <a:endParaRPr lang="en-US" sz="1700" dirty="0"/>
          </a:p>
          <a:p>
            <a:endParaRPr lang="en-US" sz="1700" dirty="0"/>
          </a:p>
        </p:txBody>
      </p:sp>
    </p:spTree>
    <p:extLst>
      <p:ext uri="{BB962C8B-B14F-4D97-AF65-F5344CB8AC3E}">
        <p14:creationId xmlns:p14="http://schemas.microsoft.com/office/powerpoint/2010/main" val="1314021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tx1"/>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C10830-5AB4-41F3-A038-9D15FD8E1F4B}"/>
              </a:ext>
            </a:extLst>
          </p:cNvPr>
          <p:cNvSpPr>
            <a:spLocks noGrp="1"/>
          </p:cNvSpPr>
          <p:nvPr>
            <p:ph type="title"/>
          </p:nvPr>
        </p:nvSpPr>
        <p:spPr>
          <a:xfrm>
            <a:off x="4384039" y="365125"/>
            <a:ext cx="7164493" cy="1325563"/>
          </a:xfrm>
        </p:spPr>
        <p:txBody>
          <a:bodyPr>
            <a:normAutofit/>
          </a:bodyPr>
          <a:lstStyle/>
          <a:p>
            <a:r>
              <a:rPr lang="en-US" dirty="0">
                <a:solidFill>
                  <a:schemeClr val="bg1"/>
                </a:solidFill>
              </a:rPr>
              <a:t>Exercise Scenario Background </a:t>
            </a:r>
          </a:p>
        </p:txBody>
      </p:sp>
      <p:sp>
        <p:nvSpPr>
          <p:cNvPr id="6" name="Content Placeholder 5">
            <a:extLst>
              <a:ext uri="{FF2B5EF4-FFF2-40B4-BE49-F238E27FC236}">
                <a16:creationId xmlns:a16="http://schemas.microsoft.com/office/drawing/2014/main" id="{024B52A3-AE46-4270-9C1C-64D5461C9E93}"/>
              </a:ext>
            </a:extLst>
          </p:cNvPr>
          <p:cNvSpPr>
            <a:spLocks noGrp="1"/>
          </p:cNvSpPr>
          <p:nvPr>
            <p:ph idx="1"/>
          </p:nvPr>
        </p:nvSpPr>
        <p:spPr>
          <a:xfrm>
            <a:off x="4387515" y="1628704"/>
            <a:ext cx="7161017" cy="4154361"/>
          </a:xfrm>
        </p:spPr>
        <p:txBody>
          <a:bodyPr>
            <a:noAutofit/>
          </a:bodyPr>
          <a:lstStyle/>
          <a:p>
            <a:r>
              <a:rPr lang="en-US" sz="2000" dirty="0">
                <a:solidFill>
                  <a:schemeClr val="bg1"/>
                </a:solidFill>
              </a:rPr>
              <a:t>Background:  It is the first Friday in August.   Daytime temperatures throughout Wisconsin have hovered around 100 degrees, and the National Weather Service issued heat advisories for most of the state, including </a:t>
            </a:r>
            <a:r>
              <a:rPr lang="en-US" sz="2000" dirty="0">
                <a:solidFill>
                  <a:srgbClr val="00B050"/>
                </a:solidFill>
              </a:rPr>
              <a:t>[insert tribe or county]</a:t>
            </a:r>
          </a:p>
          <a:p>
            <a:endParaRPr lang="en-US" sz="2000" dirty="0">
              <a:solidFill>
                <a:schemeClr val="bg1"/>
              </a:solidFill>
            </a:endParaRPr>
          </a:p>
          <a:p>
            <a:r>
              <a:rPr lang="en-US" sz="2000" dirty="0">
                <a:solidFill>
                  <a:schemeClr val="bg1"/>
                </a:solidFill>
              </a:rPr>
              <a:t>At 10:00AM, the National Weather Service hosted a statewide webinar to brief emergency managers about the strong chance for severe weather and tornados as cold front passes through the state around 6-9pm tonight.  A tornado watch is later issued for multiple areas of the state including </a:t>
            </a:r>
            <a:r>
              <a:rPr lang="en-US" sz="2000" dirty="0">
                <a:solidFill>
                  <a:srgbClr val="00B050"/>
                </a:solidFill>
              </a:rPr>
              <a:t>[insert tribe or county] </a:t>
            </a:r>
            <a:r>
              <a:rPr lang="en-US" sz="2000" dirty="0">
                <a:solidFill>
                  <a:schemeClr val="bg1"/>
                </a:solidFill>
              </a:rPr>
              <a:t>through 9pm.  </a:t>
            </a:r>
          </a:p>
        </p:txBody>
      </p:sp>
      <p:sp>
        <p:nvSpPr>
          <p:cNvPr id="10" name="Rectangle 9">
            <a:extLst>
              <a:ext uri="{FF2B5EF4-FFF2-40B4-BE49-F238E27FC236}">
                <a16:creationId xmlns:a16="http://schemas.microsoft.com/office/drawing/2014/main" id="{00882CF6-1F40-4F65-9103-EFF462646598}"/>
              </a:ext>
            </a:extLst>
          </p:cNvPr>
          <p:cNvSpPr/>
          <p:nvPr/>
        </p:nvSpPr>
        <p:spPr>
          <a:xfrm>
            <a:off x="0" y="6176963"/>
            <a:ext cx="12047220" cy="1077218"/>
          </a:xfrm>
          <a:prstGeom prst="rect">
            <a:avLst/>
          </a:prstGeom>
        </p:spPr>
        <p:txBody>
          <a:bodyPr wrap="square">
            <a:spAutoFit/>
          </a:bodyPr>
          <a:lstStyle/>
          <a:p>
            <a:pPr algn="ctr">
              <a:spcAft>
                <a:spcPts val="600"/>
              </a:spcAft>
            </a:pPr>
            <a:endParaRPr lang="en-US" dirty="0"/>
          </a:p>
          <a:p>
            <a:pPr algn="ctr">
              <a:spcAft>
                <a:spcPts val="600"/>
              </a:spcAft>
            </a:pPr>
            <a:r>
              <a:rPr lang="en-US" dirty="0"/>
              <a:t>https://youtu.be/dux5oPAJ1jM</a:t>
            </a:r>
          </a:p>
          <a:p>
            <a:pPr algn="ctr">
              <a:spcAft>
                <a:spcPts val="600"/>
              </a:spcAft>
            </a:pPr>
            <a:endParaRPr lang="en-US" dirty="0"/>
          </a:p>
        </p:txBody>
      </p:sp>
      <p:pic>
        <p:nvPicPr>
          <p:cNvPr id="7" name="Picture 6" descr="A picture containing clock&#10;&#10;Description automatically generated">
            <a:extLst>
              <a:ext uri="{FF2B5EF4-FFF2-40B4-BE49-F238E27FC236}">
                <a16:creationId xmlns:a16="http://schemas.microsoft.com/office/drawing/2014/main" id="{63157C8F-9BB2-4B50-A52D-0B6C1E067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80" y="445064"/>
            <a:ext cx="2367280" cy="2367280"/>
          </a:xfrm>
          <a:prstGeom prst="rect">
            <a:avLst/>
          </a:prstGeom>
          <a:ln>
            <a:noFill/>
          </a:ln>
          <a:effectLst>
            <a:outerShdw blurRad="292100" dist="139700" dir="2700000" algn="tl" rotWithShape="0">
              <a:srgbClr val="333333">
                <a:alpha val="65000"/>
              </a:srgbClr>
            </a:outerShdw>
          </a:effectLst>
        </p:spPr>
      </p:pic>
      <p:pic>
        <p:nvPicPr>
          <p:cNvPr id="18" name="Picture 17" descr="A close up of a sign&#10;&#10;Description automatically generated">
            <a:extLst>
              <a:ext uri="{FF2B5EF4-FFF2-40B4-BE49-F238E27FC236}">
                <a16:creationId xmlns:a16="http://schemas.microsoft.com/office/drawing/2014/main" id="{F3FD1F48-B31F-412C-81BD-38063A4FEE1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0220" y="3351653"/>
            <a:ext cx="3048000" cy="228600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C1990DF7-9C03-437D-8522-64E434D6156B}"/>
              </a:ext>
            </a:extLst>
          </p:cNvPr>
          <p:cNvSpPr txBox="1"/>
          <p:nvPr/>
        </p:nvSpPr>
        <p:spPr>
          <a:xfrm>
            <a:off x="654588" y="5662219"/>
            <a:ext cx="3033632" cy="230832"/>
          </a:xfrm>
          <a:prstGeom prst="rect">
            <a:avLst/>
          </a:prstGeom>
          <a:noFill/>
        </p:spPr>
        <p:txBody>
          <a:bodyPr wrap="square" rtlCol="0">
            <a:spAutoFit/>
          </a:bodyPr>
          <a:lstStyle/>
          <a:p>
            <a:r>
              <a:rPr lang="en-US" sz="900" dirty="0">
                <a:hlinkClick r:id="rId5" tooltip="http://www.climatemonitor.it/?p=38934"/>
              </a:rPr>
              <a:t>This Photo</a:t>
            </a:r>
            <a:r>
              <a:rPr lang="en-US" sz="900" dirty="0"/>
              <a:t> by Unknown Author is licensed under </a:t>
            </a:r>
            <a:r>
              <a:rPr lang="en-US" sz="900" dirty="0">
                <a:hlinkClick r:id="rId6" tooltip="https://creativecommons.org/licenses/by-nc/3.0/"/>
              </a:rPr>
              <a:t>CC BY-NC</a:t>
            </a:r>
            <a:endParaRPr lang="en-US" sz="900" dirty="0"/>
          </a:p>
        </p:txBody>
      </p:sp>
    </p:spTree>
    <p:extLst>
      <p:ext uri="{BB962C8B-B14F-4D97-AF65-F5344CB8AC3E}">
        <p14:creationId xmlns:p14="http://schemas.microsoft.com/office/powerpoint/2010/main" val="245529903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EA0E90-9ACA-40AF-8CB8-76854466C420}"/>
              </a:ext>
            </a:extLst>
          </p:cNvPr>
          <p:cNvSpPr>
            <a:spLocks noGrp="1"/>
          </p:cNvSpPr>
          <p:nvPr>
            <p:ph type="title"/>
          </p:nvPr>
        </p:nvSpPr>
        <p:spPr>
          <a:xfrm>
            <a:off x="7064969" y="0"/>
            <a:ext cx="5127031" cy="600094"/>
          </a:xfrm>
        </p:spPr>
        <p:txBody>
          <a:bodyPr>
            <a:normAutofit fontScale="90000"/>
          </a:bodyPr>
          <a:lstStyle/>
          <a:p>
            <a:r>
              <a:rPr lang="en-US" dirty="0"/>
              <a:t>Scenario Continued</a:t>
            </a:r>
          </a:p>
        </p:txBody>
      </p:sp>
      <p:sp>
        <p:nvSpPr>
          <p:cNvPr id="12" name="Content Placeholder 5">
            <a:extLst>
              <a:ext uri="{FF2B5EF4-FFF2-40B4-BE49-F238E27FC236}">
                <a16:creationId xmlns:a16="http://schemas.microsoft.com/office/drawing/2014/main" id="{A44CBDA9-8CA4-487F-A20B-6C5703F5341C}"/>
              </a:ext>
            </a:extLst>
          </p:cNvPr>
          <p:cNvSpPr txBox="1">
            <a:spLocks/>
          </p:cNvSpPr>
          <p:nvPr/>
        </p:nvSpPr>
        <p:spPr>
          <a:xfrm>
            <a:off x="4387515" y="711200"/>
            <a:ext cx="7161017" cy="50718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a:t>
            </a:r>
            <a:r>
              <a:rPr lang="en-US" sz="2000" dirty="0">
                <a:solidFill>
                  <a:sysClr val="windowText" lastClr="000000"/>
                </a:solidFill>
                <a:latin typeface="Calibri" panose="020F0502020204030204"/>
              </a:rPr>
              <a:t>y 9PM, a line of severe storms has moved through the </a:t>
            </a:r>
            <a:r>
              <a:rPr lang="en-US" sz="2000" dirty="0">
                <a:solidFill>
                  <a:srgbClr val="00B050"/>
                </a:solidFill>
                <a:latin typeface="Calibri" panose="020F0502020204030204"/>
              </a:rPr>
              <a:t>[insert region]</a:t>
            </a:r>
            <a:r>
              <a:rPr lang="en-US" sz="2000" dirty="0">
                <a:latin typeface="Calibri" panose="020F0502020204030204"/>
              </a:rPr>
              <a:t> of the state.  16 tornados of varying strength were either observed or detected by radar as the storms went through.  Additionally, there are reports that sustained winds reached 85 – 90 mph in some areas.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B050"/>
              </a:solidFill>
              <a:effectLst/>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storms have caused a wide</a:t>
            </a:r>
            <a:r>
              <a:rPr lang="en-US" sz="2000" dirty="0">
                <a:solidFill>
                  <a:sysClr val="windowText" lastClr="000000"/>
                </a:solidFill>
                <a:latin typeface="Calibri" panose="020F0502020204030204"/>
              </a:rPr>
              <a:t>spread power outage in the </a:t>
            </a:r>
            <a:r>
              <a:rPr lang="en-US" sz="2000" dirty="0">
                <a:solidFill>
                  <a:srgbClr val="00B050"/>
                </a:solidFill>
                <a:latin typeface="Calibri" panose="020F0502020204030204"/>
              </a:rPr>
              <a:t>[insert region]</a:t>
            </a:r>
            <a:r>
              <a:rPr lang="en-US" sz="2000" dirty="0">
                <a:solidFill>
                  <a:sysClr val="windowText" lastClr="000000"/>
                </a:solidFill>
                <a:latin typeface="Calibri" panose="020F0502020204030204"/>
              </a:rPr>
              <a:t> of Wisconsin.  Downed power lines, trees, and other debris are reported along roadways.   Cellular service is available.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sysClr val="windowText" lastClr="000000"/>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ysClr val="windowText" lastClr="000000"/>
                </a:solidFill>
                <a:latin typeface="Calibri" panose="020F0502020204030204"/>
              </a:rPr>
              <a:t>There are reports of multiple damages structures throughout the region.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67A6D172-B719-42E2-910B-C6EF720BD39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0428" y="346093"/>
            <a:ext cx="3308772" cy="2357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75AEFA-E135-427E-B6E0-0D0E5E17105E}"/>
              </a:ext>
            </a:extLst>
          </p:cNvPr>
          <p:cNvSpPr txBox="1"/>
          <p:nvPr/>
        </p:nvSpPr>
        <p:spPr>
          <a:xfrm>
            <a:off x="643468" y="2703592"/>
            <a:ext cx="3373120" cy="369332"/>
          </a:xfrm>
          <a:prstGeom prst="rect">
            <a:avLst/>
          </a:prstGeom>
          <a:noFill/>
        </p:spPr>
        <p:txBody>
          <a:bodyPr wrap="square" rtlCol="0">
            <a:spAutoFit/>
          </a:bodyPr>
          <a:lstStyle/>
          <a:p>
            <a:r>
              <a:rPr lang="en-US" dirty="0"/>
              <a:t>July 19</a:t>
            </a:r>
            <a:r>
              <a:rPr lang="en-US" baseline="30000" dirty="0"/>
              <a:t>th</a:t>
            </a:r>
            <a:r>
              <a:rPr lang="en-US" dirty="0"/>
              <a:t>, 2019 Radar Images</a:t>
            </a:r>
          </a:p>
        </p:txBody>
      </p:sp>
      <p:pic>
        <p:nvPicPr>
          <p:cNvPr id="13" name="Picture 12" descr="A group of clouds in the night sky&#10;&#10;Description automatically generated">
            <a:extLst>
              <a:ext uri="{FF2B5EF4-FFF2-40B4-BE49-F238E27FC236}">
                <a16:creationId xmlns:a16="http://schemas.microsoft.com/office/drawing/2014/main" id="{21E37610-67CC-4034-90A1-52C10F0D0A8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77514" y="4980176"/>
            <a:ext cx="3073258" cy="1605777"/>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sitting, person, small, dog&#10;&#10;Description automatically generated">
            <a:extLst>
              <a:ext uri="{FF2B5EF4-FFF2-40B4-BE49-F238E27FC236}">
                <a16:creationId xmlns:a16="http://schemas.microsoft.com/office/drawing/2014/main" id="{E5E56EF6-BD1D-4447-AD75-5B5F80CFF1B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47517" y="3133854"/>
            <a:ext cx="3301682" cy="2307627"/>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A6FB1EE7-B0F2-45CB-8E41-68FA743C61D2}"/>
              </a:ext>
            </a:extLst>
          </p:cNvPr>
          <p:cNvSpPr txBox="1"/>
          <p:nvPr/>
        </p:nvSpPr>
        <p:spPr>
          <a:xfrm>
            <a:off x="447517" y="5386995"/>
            <a:ext cx="3301682" cy="230832"/>
          </a:xfrm>
          <a:prstGeom prst="rect">
            <a:avLst/>
          </a:prstGeom>
          <a:noFill/>
        </p:spPr>
        <p:txBody>
          <a:bodyPr wrap="square" rtlCol="0">
            <a:spAutoFit/>
          </a:bodyPr>
          <a:lstStyle/>
          <a:p>
            <a:r>
              <a:rPr lang="en-US" sz="900" dirty="0">
                <a:hlinkClick r:id="rId7" tooltip="https://theinsidedope.blogspot.com/2006/04/iowa-city-hit-by-category-f2-tornado.html"/>
              </a:rPr>
              <a:t>This Photo</a:t>
            </a:r>
            <a:r>
              <a:rPr lang="en-US" sz="900" dirty="0"/>
              <a:t> by Unknown Author is licensed under </a:t>
            </a:r>
            <a:r>
              <a:rPr lang="en-US" sz="900" dirty="0">
                <a:hlinkClick r:id="rId8" tooltip="https://creativecommons.org/licenses/by-nc-nd/3.0/"/>
              </a:rPr>
              <a:t>CC BY-NC-ND</a:t>
            </a:r>
            <a:endParaRPr lang="en-US" sz="900" dirty="0"/>
          </a:p>
        </p:txBody>
      </p:sp>
      <p:pic>
        <p:nvPicPr>
          <p:cNvPr id="19" name="Picture 18" descr="A close up of a sign&#10;&#10;Description automatically generated">
            <a:extLst>
              <a:ext uri="{FF2B5EF4-FFF2-40B4-BE49-F238E27FC236}">
                <a16:creationId xmlns:a16="http://schemas.microsoft.com/office/drawing/2014/main" id="{ADA6FE01-5F10-4084-9DDC-CE3860A75ED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079087" y="4980176"/>
            <a:ext cx="2141037" cy="1605778"/>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16385192-6ABD-44EE-811C-065D98EB2742}"/>
              </a:ext>
            </a:extLst>
          </p:cNvPr>
          <p:cNvSpPr txBox="1"/>
          <p:nvPr/>
        </p:nvSpPr>
        <p:spPr>
          <a:xfrm>
            <a:off x="10256963" y="6146800"/>
            <a:ext cx="1368537" cy="507831"/>
          </a:xfrm>
          <a:prstGeom prst="rect">
            <a:avLst/>
          </a:prstGeom>
          <a:noFill/>
        </p:spPr>
        <p:txBody>
          <a:bodyPr wrap="square" rtlCol="0">
            <a:spAutoFit/>
          </a:bodyPr>
          <a:lstStyle/>
          <a:p>
            <a:r>
              <a:rPr lang="en-US" sz="900" dirty="0">
                <a:hlinkClick r:id="rId10" tooltip="http://www.campbellpropertymanagement.com/blog/2017/09/12/how-to-check-if-you-have-power-at-your-home/"/>
              </a:rPr>
              <a:t>This Photo</a:t>
            </a:r>
            <a:r>
              <a:rPr lang="en-US" sz="900" dirty="0"/>
              <a:t> by Unknown Author is licensed under </a:t>
            </a:r>
            <a:r>
              <a:rPr lang="en-US" sz="900" dirty="0">
                <a:hlinkClick r:id="rId11" tooltip="https://creativecommons.org/licenses/by-nd/3.0/"/>
              </a:rPr>
              <a:t>CC BY-ND</a:t>
            </a:r>
            <a:endParaRPr lang="en-US" sz="900" dirty="0"/>
          </a:p>
        </p:txBody>
      </p:sp>
    </p:spTree>
    <p:extLst>
      <p:ext uri="{BB962C8B-B14F-4D97-AF65-F5344CB8AC3E}">
        <p14:creationId xmlns:p14="http://schemas.microsoft.com/office/powerpoint/2010/main" val="175561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37A2-E9B1-4FAF-B1BA-8544846E0782}"/>
              </a:ext>
            </a:extLst>
          </p:cNvPr>
          <p:cNvSpPr>
            <a:spLocks noGrp="1"/>
          </p:cNvSpPr>
          <p:nvPr>
            <p:ph type="title"/>
          </p:nvPr>
        </p:nvSpPr>
        <p:spPr>
          <a:xfrm>
            <a:off x="648929" y="-396894"/>
            <a:ext cx="9460271" cy="1676603"/>
          </a:xfrm>
        </p:spPr>
        <p:txBody>
          <a:bodyPr>
            <a:normAutofit/>
          </a:bodyPr>
          <a:lstStyle/>
          <a:p>
            <a:r>
              <a:rPr lang="en-US" dirty="0"/>
              <a:t>Scenario Continued – Next Day</a:t>
            </a:r>
          </a:p>
        </p:txBody>
      </p:sp>
      <p:sp>
        <p:nvSpPr>
          <p:cNvPr id="3" name="Content Placeholder 2">
            <a:extLst>
              <a:ext uri="{FF2B5EF4-FFF2-40B4-BE49-F238E27FC236}">
                <a16:creationId xmlns:a16="http://schemas.microsoft.com/office/drawing/2014/main" id="{6883283F-2750-41CC-B239-F6BDC7D4B590}"/>
              </a:ext>
            </a:extLst>
          </p:cNvPr>
          <p:cNvSpPr>
            <a:spLocks noGrp="1"/>
          </p:cNvSpPr>
          <p:nvPr>
            <p:ph idx="1"/>
          </p:nvPr>
        </p:nvSpPr>
        <p:spPr>
          <a:xfrm>
            <a:off x="508000" y="985520"/>
            <a:ext cx="6456679" cy="5608320"/>
          </a:xfrm>
        </p:spPr>
        <p:txBody>
          <a:bodyPr>
            <a:normAutofit lnSpcReduction="10000"/>
          </a:bodyPr>
          <a:lstStyle/>
          <a:p>
            <a:endParaRPr lang="en-US" sz="2600" dirty="0"/>
          </a:p>
          <a:p>
            <a:r>
              <a:rPr lang="en-US" sz="2000" dirty="0"/>
              <a:t>Daylight reveals widespread wind damage.  Debris and downed trees and power lines cover several roadways within </a:t>
            </a:r>
            <a:r>
              <a:rPr lang="en-US" sz="2000" dirty="0">
                <a:solidFill>
                  <a:srgbClr val="00B050"/>
                </a:solidFill>
              </a:rPr>
              <a:t>[insert county or tribe] </a:t>
            </a:r>
            <a:r>
              <a:rPr lang="en-US" sz="2000" dirty="0"/>
              <a:t>and similar situations exist throughout the region.  </a:t>
            </a:r>
          </a:p>
          <a:p>
            <a:endParaRPr lang="en-US" sz="2000" dirty="0"/>
          </a:p>
          <a:p>
            <a:r>
              <a:rPr lang="en-US" sz="2000" dirty="0"/>
              <a:t>The State Emergency Operations Center (SEOC) has opened to a Level 2.  </a:t>
            </a:r>
          </a:p>
          <a:p>
            <a:endParaRPr lang="en-US" sz="2000" dirty="0"/>
          </a:p>
          <a:p>
            <a:r>
              <a:rPr lang="en-US" sz="2000" dirty="0"/>
              <a:t>Utilities are unable to access many areas and can’t provide accurate restoration timelines.  Initial estimates are around 1 week in many areas.</a:t>
            </a:r>
          </a:p>
          <a:p>
            <a:endParaRPr lang="en-US" sz="2000" dirty="0"/>
          </a:p>
          <a:p>
            <a:r>
              <a:rPr lang="en-US" sz="2000" dirty="0"/>
              <a:t>Most fuel stations in the region, including neighboring counties, are unable to pump fuel due to the power outage.   Critical sites throughout the region are running on generator power.  </a:t>
            </a:r>
          </a:p>
          <a:p>
            <a:pPr marL="0" indent="0">
              <a:buNone/>
            </a:pPr>
            <a:endParaRPr lang="en-US" sz="2000" dirty="0"/>
          </a:p>
          <a:p>
            <a:pPr marL="0" indent="0">
              <a:buNone/>
            </a:pPr>
            <a:endParaRPr lang="en-US" sz="2000" dirty="0"/>
          </a:p>
        </p:txBody>
      </p:sp>
      <p:pic>
        <p:nvPicPr>
          <p:cNvPr id="2054" name="Picture 6">
            <a:extLst>
              <a:ext uri="{FF2B5EF4-FFF2-40B4-BE49-F238E27FC236}">
                <a16:creationId xmlns:a16="http://schemas.microsoft.com/office/drawing/2014/main" id="{73C097A8-76A1-4772-89F2-9F43ED50A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798" y="3256951"/>
            <a:ext cx="4628255" cy="3465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descr="A tree in a forest&#10;&#10;Description automatically generated">
            <a:extLst>
              <a:ext uri="{FF2B5EF4-FFF2-40B4-BE49-F238E27FC236}">
                <a16:creationId xmlns:a16="http://schemas.microsoft.com/office/drawing/2014/main" id="{18B971B3-0339-43C9-98EA-5FF08259FB0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77887" y="339214"/>
            <a:ext cx="4158166" cy="277346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C8C635DF-16DE-4A15-8AD9-3533C1C1C379}"/>
              </a:ext>
            </a:extLst>
          </p:cNvPr>
          <p:cNvSpPr txBox="1"/>
          <p:nvPr/>
        </p:nvSpPr>
        <p:spPr>
          <a:xfrm>
            <a:off x="10222001" y="3245100"/>
            <a:ext cx="1814052" cy="369332"/>
          </a:xfrm>
          <a:prstGeom prst="rect">
            <a:avLst/>
          </a:prstGeom>
          <a:noFill/>
        </p:spPr>
        <p:txBody>
          <a:bodyPr wrap="square" rtlCol="0">
            <a:spAutoFit/>
          </a:bodyPr>
          <a:lstStyle/>
          <a:p>
            <a:r>
              <a:rPr lang="en-US" sz="900">
                <a:hlinkClick r:id="rId5" tooltip="https://news.schoolsdo.org/2017/08/14-yo-md-girl-hit-by-tree-in-storm-dies/"/>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2350801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00F8F1-CE06-492B-B814-C297C914A969}"/>
              </a:ext>
            </a:extLst>
          </p:cNvPr>
          <p:cNvSpPr>
            <a:spLocks noGrp="1"/>
          </p:cNvSpPr>
          <p:nvPr>
            <p:ph type="title"/>
          </p:nvPr>
        </p:nvSpPr>
        <p:spPr/>
        <p:txBody>
          <a:bodyPr/>
          <a:lstStyle/>
          <a:p>
            <a:r>
              <a:rPr lang="en-US" dirty="0"/>
              <a:t>Module 3</a:t>
            </a:r>
          </a:p>
        </p:txBody>
      </p:sp>
      <p:sp>
        <p:nvSpPr>
          <p:cNvPr id="5" name="Text Placeholder 4">
            <a:extLst>
              <a:ext uri="{FF2B5EF4-FFF2-40B4-BE49-F238E27FC236}">
                <a16:creationId xmlns:a16="http://schemas.microsoft.com/office/drawing/2014/main" id="{AAD19320-6D80-4A23-BCE7-2BB8C0B95294}"/>
              </a:ext>
            </a:extLst>
          </p:cNvPr>
          <p:cNvSpPr>
            <a:spLocks noGrp="1"/>
          </p:cNvSpPr>
          <p:nvPr>
            <p:ph type="body" idx="1"/>
          </p:nvPr>
        </p:nvSpPr>
        <p:spPr/>
        <p:txBody>
          <a:bodyPr/>
          <a:lstStyle/>
          <a:p>
            <a:r>
              <a:rPr lang="en-US" dirty="0">
                <a:solidFill>
                  <a:schemeClr val="tx1">
                    <a:lumMod val="85000"/>
                    <a:lumOff val="15000"/>
                  </a:schemeClr>
                </a:solidFill>
              </a:rPr>
              <a:t>Long Term Power Outage Response and Emergency Fueling</a:t>
            </a:r>
          </a:p>
        </p:txBody>
      </p:sp>
      <p:pic>
        <p:nvPicPr>
          <p:cNvPr id="13" name="Picture 12">
            <a:extLst>
              <a:ext uri="{FF2B5EF4-FFF2-40B4-BE49-F238E27FC236}">
                <a16:creationId xmlns:a16="http://schemas.microsoft.com/office/drawing/2014/main" id="{EEB07D4D-0555-41DC-9818-8F02D8AEC8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47464" y="234949"/>
            <a:ext cx="4787336" cy="3194051"/>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62FBF347-E63F-47FD-9B52-869F4DC39740}"/>
              </a:ext>
            </a:extLst>
          </p:cNvPr>
          <p:cNvSpPr txBox="1"/>
          <p:nvPr/>
        </p:nvSpPr>
        <p:spPr>
          <a:xfrm>
            <a:off x="6947464" y="3455988"/>
            <a:ext cx="6096000" cy="230832"/>
          </a:xfrm>
          <a:prstGeom prst="rect">
            <a:avLst/>
          </a:prstGeom>
          <a:noFill/>
        </p:spPr>
        <p:txBody>
          <a:bodyPr wrap="square" rtlCol="0">
            <a:spAutoFit/>
          </a:bodyPr>
          <a:lstStyle/>
          <a:p>
            <a:r>
              <a:rPr lang="en-US" sz="900">
                <a:hlinkClick r:id="rId4" tooltip="http://www.flickr.com/photos/fun3/362403674/"/>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697447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37A2-E9B1-4FAF-B1BA-8544846E0782}"/>
              </a:ext>
            </a:extLst>
          </p:cNvPr>
          <p:cNvSpPr>
            <a:spLocks noGrp="1"/>
          </p:cNvSpPr>
          <p:nvPr>
            <p:ph type="title"/>
          </p:nvPr>
        </p:nvSpPr>
        <p:spPr>
          <a:xfrm>
            <a:off x="0" y="0"/>
            <a:ext cx="9509760" cy="788160"/>
          </a:xfrm>
        </p:spPr>
        <p:txBody>
          <a:bodyPr>
            <a:normAutofit/>
          </a:bodyPr>
          <a:lstStyle/>
          <a:p>
            <a:r>
              <a:rPr lang="en-US" dirty="0"/>
              <a:t>Scenario Update – 48 Hours After Storm</a:t>
            </a:r>
          </a:p>
        </p:txBody>
      </p:sp>
      <p:sp>
        <p:nvSpPr>
          <p:cNvPr id="7" name="Content Placeholder 7">
            <a:extLst>
              <a:ext uri="{FF2B5EF4-FFF2-40B4-BE49-F238E27FC236}">
                <a16:creationId xmlns:a16="http://schemas.microsoft.com/office/drawing/2014/main" id="{E60B5FD3-C87A-44D0-81F8-457B77B9D237}"/>
              </a:ext>
            </a:extLst>
          </p:cNvPr>
          <p:cNvSpPr>
            <a:spLocks noGrp="1"/>
          </p:cNvSpPr>
          <p:nvPr>
            <p:ph idx="1"/>
          </p:nvPr>
        </p:nvSpPr>
        <p:spPr>
          <a:xfrm>
            <a:off x="201890" y="914400"/>
            <a:ext cx="7895630" cy="5709920"/>
          </a:xfrm>
        </p:spPr>
        <p:txBody>
          <a:bodyPr>
            <a:normAutofit lnSpcReduction="10000"/>
          </a:bodyPr>
          <a:lstStyle/>
          <a:p>
            <a:r>
              <a:rPr lang="en-US" sz="2000" dirty="0"/>
              <a:t>Power is still down across the region.  Isolated areas may see restoration within 12 hours.  Most will remain without power for up to 3-5 more days.</a:t>
            </a:r>
          </a:p>
          <a:p>
            <a:pPr marL="0" indent="0">
              <a:buNone/>
            </a:pPr>
            <a:endParaRPr lang="en-US" sz="2000" dirty="0"/>
          </a:p>
          <a:p>
            <a:r>
              <a:rPr lang="en-US" sz="2000" dirty="0"/>
              <a:t>Local fire and police departments are requesting both diesel and gasoline to continue operations as they have been unable to fuel at gas stations in </a:t>
            </a:r>
            <a:r>
              <a:rPr lang="en-US" sz="2000" dirty="0">
                <a:solidFill>
                  <a:srgbClr val="00B050"/>
                </a:solidFill>
              </a:rPr>
              <a:t>[insert tribe or county] </a:t>
            </a:r>
            <a:r>
              <a:rPr lang="en-US" sz="2000" dirty="0"/>
              <a:t>or nearby counties. </a:t>
            </a:r>
          </a:p>
          <a:p>
            <a:endParaRPr lang="en-US" sz="2000" dirty="0"/>
          </a:p>
          <a:p>
            <a:r>
              <a:rPr lang="en-US" sz="2000" dirty="0"/>
              <a:t>Some fuel vendors have been unable to resupply facility generators due to the power outage and inability to access sites.  Several facilities have contacted your EOC and are requesting assistance with obtaining fuel.  </a:t>
            </a:r>
          </a:p>
          <a:p>
            <a:pPr marL="0" indent="0">
              <a:buNone/>
            </a:pPr>
            <a:endParaRPr lang="en-US" sz="2000" dirty="0"/>
          </a:p>
          <a:p>
            <a:r>
              <a:rPr lang="en-US" sz="2000" dirty="0"/>
              <a:t>Electric utilities have significant mutual aid resources on-scene clearing debris, ensuring lines are de-energized, and repairing power infrastructure.  </a:t>
            </a:r>
          </a:p>
          <a:p>
            <a:endParaRPr lang="en-US" sz="2000" dirty="0"/>
          </a:p>
          <a:p>
            <a:r>
              <a:rPr lang="en-US" sz="2000" dirty="0"/>
              <a:t>Volunteer agencies are sending volunteers to help clear debris and establish shelters, and are asking your EOC where they can obtain fuel.</a:t>
            </a:r>
            <a:endParaRPr lang="en-US" sz="2200" dirty="0"/>
          </a:p>
          <a:p>
            <a:endParaRPr lang="en-US" sz="2200" dirty="0"/>
          </a:p>
          <a:p>
            <a:endParaRPr lang="en-US" sz="2200" dirty="0"/>
          </a:p>
          <a:p>
            <a:endParaRPr lang="en-US" sz="2200" dirty="0"/>
          </a:p>
          <a:p>
            <a:pPr marL="0" indent="0">
              <a:buNone/>
            </a:pPr>
            <a:endParaRPr lang="en-US" sz="22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endParaRPr lang="en-US" sz="1800" dirty="0"/>
          </a:p>
          <a:p>
            <a:pPr marL="0" indent="0">
              <a:buNone/>
            </a:pPr>
            <a:endParaRPr lang="en-US" sz="1800" dirty="0"/>
          </a:p>
        </p:txBody>
      </p:sp>
      <p:pic>
        <p:nvPicPr>
          <p:cNvPr id="9" name="Picture 8" descr="A fire truck parked in a parking lot&#10;&#10;Description automatically generated">
            <a:extLst>
              <a:ext uri="{FF2B5EF4-FFF2-40B4-BE49-F238E27FC236}">
                <a16:creationId xmlns:a16="http://schemas.microsoft.com/office/drawing/2014/main" id="{C6ED3EEE-DFE0-45D6-9C17-8A63E7B73E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95009" y="914400"/>
            <a:ext cx="2627916" cy="1432214"/>
          </a:xfrm>
          <a:prstGeom prst="rect">
            <a:avLst/>
          </a:prstGeom>
        </p:spPr>
      </p:pic>
      <p:sp>
        <p:nvSpPr>
          <p:cNvPr id="10" name="TextBox 9">
            <a:extLst>
              <a:ext uri="{FF2B5EF4-FFF2-40B4-BE49-F238E27FC236}">
                <a16:creationId xmlns:a16="http://schemas.microsoft.com/office/drawing/2014/main" id="{A2D2B597-72F6-4E4F-97EA-43FAEA27B0D7}"/>
              </a:ext>
            </a:extLst>
          </p:cNvPr>
          <p:cNvSpPr txBox="1"/>
          <p:nvPr/>
        </p:nvSpPr>
        <p:spPr>
          <a:xfrm>
            <a:off x="8981440" y="2346614"/>
            <a:ext cx="3008670" cy="230832"/>
          </a:xfrm>
          <a:prstGeom prst="rect">
            <a:avLst/>
          </a:prstGeom>
          <a:noFill/>
        </p:spPr>
        <p:txBody>
          <a:bodyPr wrap="square" rtlCol="0">
            <a:spAutoFit/>
          </a:bodyPr>
          <a:lstStyle/>
          <a:p>
            <a:r>
              <a:rPr lang="en-US" sz="900" dirty="0">
                <a:hlinkClick r:id="rId4" tooltip="http://www.thunderboltkids.co.za/Grade5/02-matter-and-materials/chapter_af2.html"/>
              </a:rPr>
              <a:t>This Photo</a:t>
            </a:r>
            <a:r>
              <a:rPr lang="en-US" sz="900" dirty="0"/>
              <a:t> by Unknown Author is licensed under </a:t>
            </a:r>
            <a:r>
              <a:rPr lang="en-US" sz="900" dirty="0">
                <a:hlinkClick r:id="rId5" tooltip="https://creativecommons.org/licenses/by-nd/3.0/"/>
              </a:rPr>
              <a:t>CC BY-ND</a:t>
            </a:r>
            <a:endParaRPr lang="en-US" sz="900" dirty="0"/>
          </a:p>
        </p:txBody>
      </p:sp>
      <p:pic>
        <p:nvPicPr>
          <p:cNvPr id="12" name="Picture 11" descr="A truck is parked in the grass&#10;&#10;Description automatically generated">
            <a:extLst>
              <a:ext uri="{FF2B5EF4-FFF2-40B4-BE49-F238E27FC236}">
                <a16:creationId xmlns:a16="http://schemas.microsoft.com/office/drawing/2014/main" id="{B73B040A-B06B-425E-851E-4AD165E1DB1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8468815" y="3113352"/>
            <a:ext cx="3521295" cy="2346613"/>
          </a:xfrm>
          <a:prstGeom prst="rect">
            <a:avLst/>
          </a:prstGeom>
        </p:spPr>
      </p:pic>
      <p:sp>
        <p:nvSpPr>
          <p:cNvPr id="13" name="TextBox 12">
            <a:extLst>
              <a:ext uri="{FF2B5EF4-FFF2-40B4-BE49-F238E27FC236}">
                <a16:creationId xmlns:a16="http://schemas.microsoft.com/office/drawing/2014/main" id="{E399E13A-D357-4174-A305-63DB5AFA016A}"/>
              </a:ext>
            </a:extLst>
          </p:cNvPr>
          <p:cNvSpPr txBox="1"/>
          <p:nvPr/>
        </p:nvSpPr>
        <p:spPr>
          <a:xfrm flipH="1">
            <a:off x="8468814" y="5557652"/>
            <a:ext cx="3521294" cy="230832"/>
          </a:xfrm>
          <a:prstGeom prst="rect">
            <a:avLst/>
          </a:prstGeom>
          <a:noFill/>
        </p:spPr>
        <p:txBody>
          <a:bodyPr wrap="square" rtlCol="0">
            <a:spAutoFit/>
          </a:bodyPr>
          <a:lstStyle/>
          <a:p>
            <a:r>
              <a:rPr lang="en-US" sz="900" dirty="0">
                <a:hlinkClick r:id="rId7" tooltip="https://commons.wikimedia.org/wiki/File:FEMA_-_38874_-_Gilbert,_Arizona_utility_crew_working_in_Houston,_Texas.jpg"/>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247213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EA0E90-9ACA-40AF-8CB8-76854466C420}"/>
              </a:ext>
            </a:extLst>
          </p:cNvPr>
          <p:cNvSpPr>
            <a:spLocks noGrp="1"/>
          </p:cNvSpPr>
          <p:nvPr>
            <p:ph type="title"/>
          </p:nvPr>
        </p:nvSpPr>
        <p:spPr>
          <a:xfrm>
            <a:off x="1818640" y="0"/>
            <a:ext cx="10373361" cy="600094"/>
          </a:xfrm>
        </p:spPr>
        <p:txBody>
          <a:bodyPr>
            <a:normAutofit fontScale="90000"/>
          </a:bodyPr>
          <a:lstStyle/>
          <a:p>
            <a:r>
              <a:rPr lang="en-US" dirty="0"/>
              <a:t>Final Scenario Update – 72-96 Hours After Storm</a:t>
            </a:r>
          </a:p>
        </p:txBody>
      </p:sp>
      <p:sp>
        <p:nvSpPr>
          <p:cNvPr id="12" name="Content Placeholder 5">
            <a:extLst>
              <a:ext uri="{FF2B5EF4-FFF2-40B4-BE49-F238E27FC236}">
                <a16:creationId xmlns:a16="http://schemas.microsoft.com/office/drawing/2014/main" id="{A44CBDA9-8CA4-487F-A20B-6C5703F5341C}"/>
              </a:ext>
            </a:extLst>
          </p:cNvPr>
          <p:cNvSpPr txBox="1">
            <a:spLocks/>
          </p:cNvSpPr>
          <p:nvPr/>
        </p:nvSpPr>
        <p:spPr>
          <a:xfrm>
            <a:off x="4387515" y="711200"/>
            <a:ext cx="7161017" cy="50718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sysClr val="windowText" lastClr="000000"/>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ysClr val="windowText" lastClr="000000"/>
                </a:solidFill>
                <a:latin typeface="Calibri" panose="020F0502020204030204"/>
              </a:rPr>
              <a:t>Power has been restored to about a third of the region, but many towns remain without power.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400" dirty="0">
              <a:solidFill>
                <a:sysClr val="windowText" lastClr="000000"/>
              </a:solidFill>
              <a:latin typeface="Calibri" panose="020F0502020204030204"/>
            </a:endParaRPr>
          </a:p>
          <a:p>
            <a:r>
              <a:rPr lang="en-US" sz="2400" dirty="0">
                <a:solidFill>
                  <a:sysClr val="windowText" lastClr="000000"/>
                </a:solidFill>
              </a:rPr>
              <a:t>Several dairy farmers are running low on diesel fuel and have asked for assistance with resupply as power has not been restored in their areas yet.</a:t>
            </a:r>
          </a:p>
          <a:p>
            <a:endParaRPr lang="en-US" sz="2400" dirty="0">
              <a:solidFill>
                <a:sysClr val="windowText" lastClr="000000"/>
              </a:solidFill>
            </a:endParaRPr>
          </a:p>
          <a:p>
            <a:r>
              <a:rPr lang="en-US" sz="2400" dirty="0">
                <a:solidFill>
                  <a:sysClr val="windowText" lastClr="000000"/>
                </a:solidFill>
              </a:rPr>
              <a:t>Rumors of a fuel shortage have spread on social media causing increased demand and lines at re-opening gas stations.</a:t>
            </a:r>
          </a:p>
          <a:p>
            <a:pPr marL="0" indent="0">
              <a:buNone/>
            </a:pPr>
            <a:endParaRPr lang="en-US" sz="2400" dirty="0">
              <a:solidFill>
                <a:sysClr val="windowText" lastClr="000000"/>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ysClr val="windowText" lastClr="000000"/>
                </a:solidFill>
                <a:latin typeface="Calibri" panose="020F0502020204030204"/>
              </a:rPr>
              <a:t>Utilities estimate power will be fully restored in </a:t>
            </a:r>
            <a:r>
              <a:rPr lang="en-US" sz="2400" dirty="0">
                <a:solidFill>
                  <a:srgbClr val="00B050"/>
                </a:solidFill>
                <a:latin typeface="Calibri" panose="020F0502020204030204"/>
              </a:rPr>
              <a:t>[insert tribe or county] </a:t>
            </a:r>
            <a:r>
              <a:rPr lang="en-US" sz="2400" dirty="0">
                <a:solidFill>
                  <a:sysClr val="windowText" lastClr="000000"/>
                </a:solidFill>
                <a:latin typeface="Calibri" panose="020F0502020204030204"/>
              </a:rPr>
              <a:t>in 3-4 days (approximately 8 days after storm).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descr="A group of cattle standing on top of a building&#10;&#10;Description automatically generated">
            <a:extLst>
              <a:ext uri="{FF2B5EF4-FFF2-40B4-BE49-F238E27FC236}">
                <a16:creationId xmlns:a16="http://schemas.microsoft.com/office/drawing/2014/main" id="{352B536B-DDD5-4DAF-AF2E-1FE520C6DF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2353" y="3796951"/>
            <a:ext cx="3939493" cy="230327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65278E2-D2B8-48C7-95BA-80C83B1BB8E9}"/>
              </a:ext>
            </a:extLst>
          </p:cNvPr>
          <p:cNvSpPr txBox="1"/>
          <p:nvPr/>
        </p:nvSpPr>
        <p:spPr>
          <a:xfrm>
            <a:off x="162353" y="6100230"/>
            <a:ext cx="3939494" cy="230832"/>
          </a:xfrm>
          <a:prstGeom prst="rect">
            <a:avLst/>
          </a:prstGeom>
          <a:noFill/>
        </p:spPr>
        <p:txBody>
          <a:bodyPr wrap="square" rtlCol="0">
            <a:spAutoFit/>
          </a:bodyPr>
          <a:lstStyle/>
          <a:p>
            <a:r>
              <a:rPr lang="en-US" sz="900" dirty="0">
                <a:hlinkClick r:id="rId4" tooltip="http://wccftech.com/monopolies-good/3/"/>
              </a:rPr>
              <a:t>This Photo</a:t>
            </a:r>
            <a:r>
              <a:rPr lang="en-US" sz="900" dirty="0"/>
              <a:t> by Unknown Author is licensed under </a:t>
            </a:r>
            <a:r>
              <a:rPr lang="en-US" sz="900" dirty="0">
                <a:hlinkClick r:id="rId5" tooltip="https://creativecommons.org/licenses/by-nc-sa/3.0/"/>
              </a:rPr>
              <a:t>CC BY-SA-NC</a:t>
            </a:r>
            <a:endParaRPr lang="en-US" sz="900" dirty="0"/>
          </a:p>
        </p:txBody>
      </p:sp>
      <p:pic>
        <p:nvPicPr>
          <p:cNvPr id="10" name="Picture 9" descr="A group of people on a sidewalk&#10;&#10;Description automatically generated">
            <a:extLst>
              <a:ext uri="{FF2B5EF4-FFF2-40B4-BE49-F238E27FC236}">
                <a16:creationId xmlns:a16="http://schemas.microsoft.com/office/drawing/2014/main" id="{27058A0B-8C5B-447D-8623-3072C94A558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9614" y="997526"/>
            <a:ext cx="3912232" cy="2601218"/>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00CA93D7-9CE3-4FE0-A533-BBD18D9F40BD}"/>
              </a:ext>
            </a:extLst>
          </p:cNvPr>
          <p:cNvSpPr txBox="1"/>
          <p:nvPr/>
        </p:nvSpPr>
        <p:spPr>
          <a:xfrm>
            <a:off x="67578" y="3566119"/>
            <a:ext cx="3502123" cy="230832"/>
          </a:xfrm>
          <a:prstGeom prst="rect">
            <a:avLst/>
          </a:prstGeom>
          <a:noFill/>
        </p:spPr>
        <p:txBody>
          <a:bodyPr wrap="square" rtlCol="0">
            <a:spAutoFit/>
          </a:bodyPr>
          <a:lstStyle/>
          <a:p>
            <a:r>
              <a:rPr lang="en-US" sz="900" dirty="0">
                <a:hlinkClick r:id="rId7" tooltip="http://theconversation.com/building-climate-resilience-in-cities-lessons-from-new-york-52363"/>
              </a:rPr>
              <a:t>This Photo</a:t>
            </a:r>
            <a:r>
              <a:rPr lang="en-US" sz="900" dirty="0"/>
              <a:t> by Unknown Author is licensed under </a:t>
            </a:r>
            <a:r>
              <a:rPr lang="en-US" sz="900" dirty="0">
                <a:hlinkClick r:id="rId8" tooltip="https://creativecommons.org/licenses/by-nd/3.0/"/>
              </a:rPr>
              <a:t>CC BY-ND</a:t>
            </a:r>
            <a:endParaRPr lang="en-US" sz="900" dirty="0"/>
          </a:p>
        </p:txBody>
      </p:sp>
    </p:spTree>
    <p:extLst>
      <p:ext uri="{BB962C8B-B14F-4D97-AF65-F5344CB8AC3E}">
        <p14:creationId xmlns:p14="http://schemas.microsoft.com/office/powerpoint/2010/main" val="134197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00F8F1-CE06-492B-B814-C297C914A969}"/>
              </a:ext>
            </a:extLst>
          </p:cNvPr>
          <p:cNvSpPr>
            <a:spLocks noGrp="1"/>
          </p:cNvSpPr>
          <p:nvPr>
            <p:ph type="title"/>
          </p:nvPr>
        </p:nvSpPr>
        <p:spPr/>
        <p:txBody>
          <a:bodyPr/>
          <a:lstStyle/>
          <a:p>
            <a:r>
              <a:rPr lang="en-US" dirty="0"/>
              <a:t>Module 4</a:t>
            </a:r>
          </a:p>
        </p:txBody>
      </p:sp>
      <p:sp>
        <p:nvSpPr>
          <p:cNvPr id="5" name="Text Placeholder 4">
            <a:extLst>
              <a:ext uri="{FF2B5EF4-FFF2-40B4-BE49-F238E27FC236}">
                <a16:creationId xmlns:a16="http://schemas.microsoft.com/office/drawing/2014/main" id="{AAD19320-6D80-4A23-BCE7-2BB8C0B95294}"/>
              </a:ext>
            </a:extLst>
          </p:cNvPr>
          <p:cNvSpPr>
            <a:spLocks noGrp="1"/>
          </p:cNvSpPr>
          <p:nvPr>
            <p:ph type="body" idx="1"/>
          </p:nvPr>
        </p:nvSpPr>
        <p:spPr/>
        <p:txBody>
          <a:bodyPr/>
          <a:lstStyle/>
          <a:p>
            <a:r>
              <a:rPr lang="en-US" dirty="0">
                <a:solidFill>
                  <a:schemeClr val="tx1">
                    <a:lumMod val="85000"/>
                    <a:lumOff val="15000"/>
                  </a:schemeClr>
                </a:solidFill>
              </a:rPr>
              <a:t>Exercise </a:t>
            </a:r>
            <a:r>
              <a:rPr lang="en-US" dirty="0" err="1">
                <a:solidFill>
                  <a:schemeClr val="tx1">
                    <a:lumMod val="85000"/>
                    <a:lumOff val="15000"/>
                  </a:schemeClr>
                </a:solidFill>
              </a:rPr>
              <a:t>Hotwash</a:t>
            </a:r>
            <a:endParaRPr lang="en-US" dirty="0">
              <a:solidFill>
                <a:schemeClr val="tx1">
                  <a:lumMod val="85000"/>
                  <a:lumOff val="15000"/>
                </a:schemeClr>
              </a:solidFill>
            </a:endParaRPr>
          </a:p>
        </p:txBody>
      </p:sp>
      <p:pic>
        <p:nvPicPr>
          <p:cNvPr id="6" name="Picture 5" descr="A picture containing mirror&#10;&#10;Description automatically generated">
            <a:extLst>
              <a:ext uri="{FF2B5EF4-FFF2-40B4-BE49-F238E27FC236}">
                <a16:creationId xmlns:a16="http://schemas.microsoft.com/office/drawing/2014/main" id="{39798FEF-BD9B-4246-8C1F-791E4399344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14492" y="1562253"/>
            <a:ext cx="5539307" cy="3733493"/>
          </a:xfrm>
          <a:prstGeom prst="rect">
            <a:avLst/>
          </a:prstGeom>
        </p:spPr>
      </p:pic>
    </p:spTree>
    <p:extLst>
      <p:ext uri="{BB962C8B-B14F-4D97-AF65-F5344CB8AC3E}">
        <p14:creationId xmlns:p14="http://schemas.microsoft.com/office/powerpoint/2010/main" val="341455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33CF217-FA97-4893-8403-06C5074596CE}"/>
              </a:ext>
            </a:extLst>
          </p:cNvPr>
          <p:cNvPicPr>
            <a:picLocks noChangeAspect="1"/>
          </p:cNvPicPr>
          <p:nvPr/>
        </p:nvPicPr>
        <p:blipFill rotWithShape="1">
          <a:blip r:embed="rId3"/>
          <a:srcRect t="28476" r="1" b="2847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0FB0A7EA-0F36-4E85-BA3C-EA433DEF998A}"/>
              </a:ext>
            </a:extLst>
          </p:cNvPr>
          <p:cNvPicPr>
            <a:picLocks noChangeAspect="1"/>
          </p:cNvPicPr>
          <p:nvPr/>
        </p:nvPicPr>
        <p:blipFill rotWithShape="1">
          <a:blip r:embed="rId4"/>
          <a:srcRect t="17601" r="-2" b="1342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6" name="Freeform: Shape 5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53" name="Freeform: Shape 5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itle 1">
            <a:extLst>
              <a:ext uri="{FF2B5EF4-FFF2-40B4-BE49-F238E27FC236}">
                <a16:creationId xmlns:a16="http://schemas.microsoft.com/office/drawing/2014/main" id="{299B585E-F01B-4B32-98DC-562EC5C8E19A}"/>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What is a Table Top?</a:t>
            </a:r>
          </a:p>
        </p:txBody>
      </p:sp>
      <p:sp>
        <p:nvSpPr>
          <p:cNvPr id="55" name="Rectangle 5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57" name="Rectangle 5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7253635-D3BF-4277-A821-909D709C69A3}"/>
              </a:ext>
            </a:extLst>
          </p:cNvPr>
          <p:cNvSpPr txBox="1"/>
          <p:nvPr/>
        </p:nvSpPr>
        <p:spPr>
          <a:xfrm>
            <a:off x="448056" y="2512611"/>
            <a:ext cx="4832803" cy="3664351"/>
          </a:xfrm>
          <a:prstGeom prst="rect">
            <a:avLst/>
          </a:prstGeom>
        </p:spPr>
        <p:txBody>
          <a:bodyPr vert="horz" lIns="91440" tIns="45720" rIns="91440" bIns="45720" rtlCol="0">
            <a:normAutofit/>
          </a:bodyPr>
          <a:lstStyle/>
          <a:p>
            <a:pPr marL="342900" lvl="0" indent="-228600" defTabSz="914400">
              <a:lnSpc>
                <a:spcPct val="90000"/>
              </a:lnSpc>
              <a:spcBef>
                <a:spcPct val="20000"/>
              </a:spcBef>
              <a:spcAft>
                <a:spcPts val="600"/>
              </a:spcAft>
              <a:buClr>
                <a:prstClr val="black"/>
              </a:buClr>
              <a:buSzPct val="80000"/>
              <a:buFont typeface="Arial" panose="020B0604020202020204" pitchFamily="34" charset="0"/>
              <a:buChar char="•"/>
              <a:defRPr/>
            </a:pPr>
            <a:r>
              <a:rPr lang="en-US" sz="2000" dirty="0"/>
              <a:t>Tabletop exercises are facilitated meetings where team members discuss their roles during an emergency and their responses to a particular emergency situation.</a:t>
            </a:r>
            <a:endParaRPr lang="en-US" sz="2000" dirty="0">
              <a:solidFill>
                <a:prstClr val="black"/>
              </a:solidFill>
              <a:latin typeface="Calibri" panose="020F0502020204030204"/>
            </a:endParaRPr>
          </a:p>
          <a:p>
            <a:pPr marL="3429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purpose of this table top exercise is to test and validate the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(Insert Community or Agency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Emergency Operation Plan. </a:t>
            </a:r>
          </a:p>
          <a:p>
            <a:pPr marL="3429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Our goal is to better prepare for when emergencies or disasters strike. </a:t>
            </a:r>
          </a:p>
        </p:txBody>
      </p:sp>
    </p:spTree>
    <p:extLst>
      <p:ext uri="{BB962C8B-B14F-4D97-AF65-F5344CB8AC3E}">
        <p14:creationId xmlns:p14="http://schemas.microsoft.com/office/powerpoint/2010/main" val="149995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BFB2-BE84-48AA-B853-D6A9C6282466}"/>
              </a:ext>
            </a:extLst>
          </p:cNvPr>
          <p:cNvSpPr>
            <a:spLocks noGrp="1"/>
          </p:cNvSpPr>
          <p:nvPr>
            <p:ph type="title"/>
          </p:nvPr>
        </p:nvSpPr>
        <p:spPr/>
        <p:txBody>
          <a:bodyPr/>
          <a:lstStyle/>
          <a:p>
            <a:r>
              <a:rPr lang="en-US" dirty="0"/>
              <a:t>Exercise </a:t>
            </a:r>
            <a:r>
              <a:rPr lang="en-US" dirty="0" err="1"/>
              <a:t>Hotwash</a:t>
            </a:r>
            <a:endParaRPr lang="en-US" dirty="0"/>
          </a:p>
        </p:txBody>
      </p:sp>
      <p:sp>
        <p:nvSpPr>
          <p:cNvPr id="3" name="Content Placeholder 2">
            <a:extLst>
              <a:ext uri="{FF2B5EF4-FFF2-40B4-BE49-F238E27FC236}">
                <a16:creationId xmlns:a16="http://schemas.microsoft.com/office/drawing/2014/main" id="{4CD97FEE-4F74-41D7-AD45-48852CBC1DD6}"/>
              </a:ext>
            </a:extLst>
          </p:cNvPr>
          <p:cNvSpPr>
            <a:spLocks noGrp="1"/>
          </p:cNvSpPr>
          <p:nvPr>
            <p:ph idx="1"/>
          </p:nvPr>
        </p:nvSpPr>
        <p:spPr/>
        <p:txBody>
          <a:bodyPr/>
          <a:lstStyle/>
          <a:p>
            <a:r>
              <a:rPr lang="en-US" dirty="0"/>
              <a:t>Strengths</a:t>
            </a:r>
          </a:p>
          <a:p>
            <a:endParaRPr lang="en-US" dirty="0"/>
          </a:p>
          <a:p>
            <a:endParaRPr lang="en-US" dirty="0"/>
          </a:p>
          <a:p>
            <a:r>
              <a:rPr lang="en-US" dirty="0"/>
              <a:t>Areas for Improvement</a:t>
            </a:r>
          </a:p>
          <a:p>
            <a:pPr lvl="1"/>
            <a:r>
              <a:rPr lang="en-US" dirty="0"/>
              <a:t>Training</a:t>
            </a:r>
          </a:p>
          <a:p>
            <a:pPr lvl="1"/>
            <a:r>
              <a:rPr lang="en-US" dirty="0"/>
              <a:t>Planning</a:t>
            </a:r>
          </a:p>
          <a:p>
            <a:pPr lvl="1"/>
            <a:r>
              <a:rPr lang="en-US" dirty="0"/>
              <a:t>Staffing/Equipment</a:t>
            </a:r>
          </a:p>
        </p:txBody>
      </p:sp>
    </p:spTree>
    <p:extLst>
      <p:ext uri="{BB962C8B-B14F-4D97-AF65-F5344CB8AC3E}">
        <p14:creationId xmlns:p14="http://schemas.microsoft.com/office/powerpoint/2010/main" val="392083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BECC-54EF-44FA-8E7A-59E12215C320}"/>
              </a:ext>
            </a:extLst>
          </p:cNvPr>
          <p:cNvSpPr>
            <a:spLocks noGrp="1"/>
          </p:cNvSpPr>
          <p:nvPr>
            <p:ph type="title"/>
          </p:nvPr>
        </p:nvSpPr>
        <p:spPr/>
        <p:txBody>
          <a:bodyPr/>
          <a:lstStyle/>
          <a:p>
            <a:r>
              <a:rPr lang="en-US" dirty="0"/>
              <a:t>Exercise Modules</a:t>
            </a:r>
          </a:p>
        </p:txBody>
      </p:sp>
      <p:sp>
        <p:nvSpPr>
          <p:cNvPr id="3" name="Content Placeholder 2">
            <a:extLst>
              <a:ext uri="{FF2B5EF4-FFF2-40B4-BE49-F238E27FC236}">
                <a16:creationId xmlns:a16="http://schemas.microsoft.com/office/drawing/2014/main" id="{DFCB4708-7092-4230-8C02-9E631017CE64}"/>
              </a:ext>
            </a:extLst>
          </p:cNvPr>
          <p:cNvSpPr>
            <a:spLocks noGrp="1"/>
          </p:cNvSpPr>
          <p:nvPr>
            <p:ph idx="1"/>
          </p:nvPr>
        </p:nvSpPr>
        <p:spPr/>
        <p:txBody>
          <a:bodyPr/>
          <a:lstStyle/>
          <a:p>
            <a:r>
              <a:rPr lang="en-US" b="1" dirty="0"/>
              <a:t>Module One:  </a:t>
            </a:r>
            <a:r>
              <a:rPr lang="en-US" dirty="0"/>
              <a:t>Introductions and exercise ground rules</a:t>
            </a:r>
          </a:p>
          <a:p>
            <a:endParaRPr lang="en-US" dirty="0"/>
          </a:p>
          <a:p>
            <a:r>
              <a:rPr lang="en-US" b="1" dirty="0"/>
              <a:t>Module Two: </a:t>
            </a:r>
            <a:r>
              <a:rPr lang="en-US" dirty="0"/>
              <a:t>Storm preparation and initial response</a:t>
            </a:r>
          </a:p>
          <a:p>
            <a:endParaRPr lang="en-US" dirty="0"/>
          </a:p>
          <a:p>
            <a:r>
              <a:rPr lang="en-US" b="1" dirty="0"/>
              <a:t>Module Three: </a:t>
            </a:r>
            <a:r>
              <a:rPr lang="en-US" dirty="0"/>
              <a:t>Emergency fueling for critical services vehicles</a:t>
            </a:r>
          </a:p>
          <a:p>
            <a:pPr marL="0" indent="0">
              <a:buNone/>
            </a:pPr>
            <a:endParaRPr lang="en-US" dirty="0"/>
          </a:p>
          <a:p>
            <a:r>
              <a:rPr lang="en-US" b="1" dirty="0"/>
              <a:t>Module Four: </a:t>
            </a:r>
            <a:r>
              <a:rPr lang="en-US" dirty="0"/>
              <a:t> Emergency fueling for critical facilities</a:t>
            </a:r>
            <a:endParaRPr lang="en-US" b="1" dirty="0"/>
          </a:p>
        </p:txBody>
      </p:sp>
    </p:spTree>
    <p:extLst>
      <p:ext uri="{BB962C8B-B14F-4D97-AF65-F5344CB8AC3E}">
        <p14:creationId xmlns:p14="http://schemas.microsoft.com/office/powerpoint/2010/main" val="29551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00F8F1-CE06-492B-B814-C297C914A969}"/>
              </a:ext>
            </a:extLst>
          </p:cNvPr>
          <p:cNvSpPr>
            <a:spLocks noGrp="1"/>
          </p:cNvSpPr>
          <p:nvPr>
            <p:ph type="title"/>
          </p:nvPr>
        </p:nvSpPr>
        <p:spPr/>
        <p:txBody>
          <a:bodyPr/>
          <a:lstStyle/>
          <a:p>
            <a:r>
              <a:rPr lang="en-US" dirty="0"/>
              <a:t>Module 1</a:t>
            </a:r>
          </a:p>
        </p:txBody>
      </p:sp>
      <p:sp>
        <p:nvSpPr>
          <p:cNvPr id="5" name="Text Placeholder 4">
            <a:extLst>
              <a:ext uri="{FF2B5EF4-FFF2-40B4-BE49-F238E27FC236}">
                <a16:creationId xmlns:a16="http://schemas.microsoft.com/office/drawing/2014/main" id="{AAD19320-6D80-4A23-BCE7-2BB8C0B95294}"/>
              </a:ext>
            </a:extLst>
          </p:cNvPr>
          <p:cNvSpPr>
            <a:spLocks noGrp="1"/>
          </p:cNvSpPr>
          <p:nvPr>
            <p:ph type="body" idx="1"/>
          </p:nvPr>
        </p:nvSpPr>
        <p:spPr/>
        <p:txBody>
          <a:bodyPr/>
          <a:lstStyle/>
          <a:p>
            <a:r>
              <a:rPr lang="en-US" dirty="0">
                <a:solidFill>
                  <a:schemeClr val="tx1">
                    <a:lumMod val="85000"/>
                    <a:lumOff val="15000"/>
                  </a:schemeClr>
                </a:solidFill>
              </a:rPr>
              <a:t>Introductions and Exercise Ground Rules</a:t>
            </a:r>
          </a:p>
        </p:txBody>
      </p:sp>
      <p:pic>
        <p:nvPicPr>
          <p:cNvPr id="17" name="Graphic 16" descr="Customer review">
            <a:extLst>
              <a:ext uri="{FF2B5EF4-FFF2-40B4-BE49-F238E27FC236}">
                <a16:creationId xmlns:a16="http://schemas.microsoft.com/office/drawing/2014/main" id="{E9D12916-C733-4C90-9A92-411017B981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26960" y="565626"/>
            <a:ext cx="2570480" cy="2570480"/>
          </a:xfrm>
          <a:prstGeom prst="rect">
            <a:avLst/>
          </a:prstGeom>
        </p:spPr>
      </p:pic>
      <p:pic>
        <p:nvPicPr>
          <p:cNvPr id="19" name="Graphic 18" descr="Checklist">
            <a:extLst>
              <a:ext uri="{FF2B5EF4-FFF2-40B4-BE49-F238E27FC236}">
                <a16:creationId xmlns:a16="http://schemas.microsoft.com/office/drawing/2014/main" id="{91E5714A-C287-4752-847B-B808921032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6960" y="3777775"/>
            <a:ext cx="2570479" cy="2570479"/>
          </a:xfrm>
          <a:prstGeom prst="rect">
            <a:avLst/>
          </a:prstGeom>
        </p:spPr>
      </p:pic>
    </p:spTree>
    <p:extLst>
      <p:ext uri="{BB962C8B-B14F-4D97-AF65-F5344CB8AC3E}">
        <p14:creationId xmlns:p14="http://schemas.microsoft.com/office/powerpoint/2010/main" val="330538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D7B1-29E2-4771-A82A-AF798F5B5B62}"/>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FF502114-9DAB-4E0F-85BD-7200535E049C}"/>
              </a:ext>
            </a:extLst>
          </p:cNvPr>
          <p:cNvSpPr>
            <a:spLocks noGrp="1"/>
          </p:cNvSpPr>
          <p:nvPr>
            <p:ph idx="1"/>
          </p:nvPr>
        </p:nvSpPr>
        <p:spPr/>
        <p:txBody>
          <a:bodyPr/>
          <a:lstStyle/>
          <a:p>
            <a:r>
              <a:rPr lang="en-US" dirty="0"/>
              <a:t>Name</a:t>
            </a:r>
          </a:p>
          <a:p>
            <a:r>
              <a:rPr lang="en-US" dirty="0"/>
              <a:t>Organization</a:t>
            </a:r>
          </a:p>
          <a:p>
            <a:r>
              <a:rPr lang="en-US" dirty="0"/>
              <a:t>Role in organization</a:t>
            </a:r>
          </a:p>
          <a:p>
            <a:r>
              <a:rPr lang="en-US" dirty="0"/>
              <a:t>Role in disaster response </a:t>
            </a:r>
          </a:p>
        </p:txBody>
      </p:sp>
      <p:pic>
        <p:nvPicPr>
          <p:cNvPr id="4" name="Graphic 3" descr="Customer review">
            <a:extLst>
              <a:ext uri="{FF2B5EF4-FFF2-40B4-BE49-F238E27FC236}">
                <a16:creationId xmlns:a16="http://schemas.microsoft.com/office/drawing/2014/main" id="{055CAD3D-F2D9-45F6-A819-E6EF700DD1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96722" y="761999"/>
            <a:ext cx="3556317" cy="3556317"/>
          </a:xfrm>
          <a:prstGeom prst="rect">
            <a:avLst/>
          </a:prstGeom>
        </p:spPr>
      </p:pic>
    </p:spTree>
    <p:extLst>
      <p:ext uri="{BB962C8B-B14F-4D97-AF65-F5344CB8AC3E}">
        <p14:creationId xmlns:p14="http://schemas.microsoft.com/office/powerpoint/2010/main" val="145357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F9C2-D757-4CCF-8AEE-2996D8D23933}"/>
              </a:ext>
            </a:extLst>
          </p:cNvPr>
          <p:cNvSpPr>
            <a:spLocks noGrp="1"/>
          </p:cNvSpPr>
          <p:nvPr>
            <p:ph type="title"/>
          </p:nvPr>
        </p:nvSpPr>
        <p:spPr/>
        <p:txBody>
          <a:bodyPr/>
          <a:lstStyle/>
          <a:p>
            <a:r>
              <a:rPr lang="en-US" dirty="0"/>
              <a:t>Participant Roles</a:t>
            </a:r>
          </a:p>
        </p:txBody>
      </p:sp>
      <p:sp>
        <p:nvSpPr>
          <p:cNvPr id="3" name="Content Placeholder 2">
            <a:extLst>
              <a:ext uri="{FF2B5EF4-FFF2-40B4-BE49-F238E27FC236}">
                <a16:creationId xmlns:a16="http://schemas.microsoft.com/office/drawing/2014/main" id="{B0233F66-0EA6-4DC7-BB12-A18230D1D528}"/>
              </a:ext>
            </a:extLst>
          </p:cNvPr>
          <p:cNvSpPr>
            <a:spLocks noGrp="1"/>
          </p:cNvSpPr>
          <p:nvPr>
            <p:ph idx="1"/>
          </p:nvPr>
        </p:nvSpPr>
        <p:spPr/>
        <p:txBody>
          <a:bodyPr/>
          <a:lstStyle/>
          <a:p>
            <a:pPr marL="0" indent="0">
              <a:buNone/>
            </a:pPr>
            <a:r>
              <a:rPr lang="en-US" sz="2600" b="1" dirty="0"/>
              <a:t>Players</a:t>
            </a:r>
            <a:r>
              <a:rPr lang="en-US" sz="2600" dirty="0"/>
              <a:t>: Respond to situation presented based on current plans, policies, and procedures</a:t>
            </a:r>
          </a:p>
          <a:p>
            <a:pPr marL="0" indent="0">
              <a:buNone/>
            </a:pPr>
            <a:endParaRPr lang="en-US" sz="2600" dirty="0"/>
          </a:p>
          <a:p>
            <a:pPr marL="0" indent="0">
              <a:buNone/>
            </a:pPr>
            <a:r>
              <a:rPr lang="en-US" sz="2600" b="1" dirty="0"/>
              <a:t>Observers</a:t>
            </a:r>
            <a:r>
              <a:rPr lang="en-US" sz="2600" dirty="0"/>
              <a:t>: Support players in developing responses, but do not participate in moderated discussion</a:t>
            </a:r>
          </a:p>
          <a:p>
            <a:pPr marL="0" indent="0">
              <a:buNone/>
            </a:pPr>
            <a:endParaRPr lang="en-US" sz="2600" dirty="0"/>
          </a:p>
          <a:p>
            <a:pPr marL="0" indent="0">
              <a:buNone/>
            </a:pPr>
            <a:r>
              <a:rPr lang="en-US" sz="2600" b="1" dirty="0"/>
              <a:t>Facilitators: </a:t>
            </a:r>
            <a:r>
              <a:rPr lang="en-US" sz="2600" dirty="0"/>
              <a:t>Provide situation updates and moderate the discussion</a:t>
            </a:r>
          </a:p>
          <a:p>
            <a:endParaRPr lang="en-US" sz="2600" dirty="0"/>
          </a:p>
          <a:p>
            <a:pPr marL="0" indent="0">
              <a:buNone/>
            </a:pPr>
            <a:r>
              <a:rPr lang="en-US" sz="2600" b="1" dirty="0"/>
              <a:t>Evaluators:</a:t>
            </a:r>
            <a:r>
              <a:rPr lang="en-US" sz="2600" dirty="0"/>
              <a:t> Observe and document player discussions</a:t>
            </a:r>
            <a:endParaRPr lang="en-US" sz="2600" b="1" dirty="0"/>
          </a:p>
          <a:p>
            <a:endParaRPr lang="en-US" dirty="0"/>
          </a:p>
        </p:txBody>
      </p:sp>
      <p:sp>
        <p:nvSpPr>
          <p:cNvPr id="5" name="Rectangle 4">
            <a:extLst>
              <a:ext uri="{FF2B5EF4-FFF2-40B4-BE49-F238E27FC236}">
                <a16:creationId xmlns:a16="http://schemas.microsoft.com/office/drawing/2014/main" id="{C1FED154-F577-4D41-9727-2ABFB749D88D}"/>
              </a:ext>
            </a:extLst>
          </p:cNvPr>
          <p:cNvSpPr/>
          <p:nvPr/>
        </p:nvSpPr>
        <p:spPr>
          <a:xfrm>
            <a:off x="1" y="6496381"/>
            <a:ext cx="12192000" cy="400110"/>
          </a:xfrm>
          <a:prstGeom prst="rect">
            <a:avLst/>
          </a:prstGeom>
        </p:spPr>
        <p:txBody>
          <a:bodyPr wrap="square">
            <a:spAutoFit/>
          </a:bodyPr>
          <a:lstStyle/>
          <a:p>
            <a:pPr algn="ctr"/>
            <a:r>
              <a:rPr lang="en-US" sz="2000" dirty="0"/>
              <a:t>All participants: Please fill out exercise evaluation forms throughout the exercise</a:t>
            </a:r>
          </a:p>
        </p:txBody>
      </p:sp>
    </p:spTree>
    <p:extLst>
      <p:ext uri="{BB962C8B-B14F-4D97-AF65-F5344CB8AC3E}">
        <p14:creationId xmlns:p14="http://schemas.microsoft.com/office/powerpoint/2010/main" val="24925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F40252F-9001-4934-B27D-F4D091B6D628}"/>
              </a:ext>
            </a:extLst>
          </p:cNvPr>
          <p:cNvSpPr txBox="1"/>
          <p:nvPr/>
        </p:nvSpPr>
        <p:spPr>
          <a:xfrm>
            <a:off x="1282189" y="2494450"/>
            <a:ext cx="5773883" cy="3563159"/>
          </a:xfrm>
          <a:prstGeom prst="rect">
            <a:avLst/>
          </a:prstGeom>
        </p:spPr>
        <p:txBody>
          <a:bodyPr vert="horz" lIns="91440" tIns="45720" rIns="91440" bIns="45720" rtlCol="0">
            <a:normAutofit/>
          </a:bodyPr>
          <a:lstStyle/>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cell to vibrate or off.</a:t>
            </a:r>
          </a:p>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Only one person speak at a time.</a:t>
            </a:r>
          </a:p>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Respect other players opinions.</a:t>
            </a:r>
          </a:p>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Please limit sidebar conversations.</a:t>
            </a:r>
          </a:p>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Contribute to the discussion</a:t>
            </a:r>
          </a:p>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Mute microphone if presenting virtually </a:t>
            </a:r>
          </a:p>
          <a:p>
            <a:pPr marL="457200" marR="0" lvl="0" indent="-228600" algn="l" defTabSz="914400" rtl="0" eaLnBrk="1" fontAlgn="auto" latinLnBrk="0" hangingPunct="1">
              <a:lnSpc>
                <a:spcPct val="90000"/>
              </a:lnSpc>
              <a:spcBef>
                <a:spcPct val="20000"/>
              </a:spcBef>
              <a:spcAft>
                <a:spcPts val="600"/>
              </a:spcAft>
              <a:buClr>
                <a:prstClr val="black"/>
              </a:buClr>
              <a:buSzPct val="8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Enjoy the exercise and learn!</a:t>
            </a:r>
          </a:p>
        </p:txBody>
      </p:sp>
      <p:pic>
        <p:nvPicPr>
          <p:cNvPr id="9" name="Picture 8" descr="A close up of a device&#10;&#10;Description generated with high confidence">
            <a:extLst>
              <a:ext uri="{FF2B5EF4-FFF2-40B4-BE49-F238E27FC236}">
                <a16:creationId xmlns:a16="http://schemas.microsoft.com/office/drawing/2014/main" id="{E0EBE823-65A1-4A32-A7F3-176A83569300}"/>
              </a:ext>
            </a:extLst>
          </p:cNvPr>
          <p:cNvPicPr>
            <a:picLocks noChangeAspect="1"/>
          </p:cNvPicPr>
          <p:nvPr/>
        </p:nvPicPr>
        <p:blipFill>
          <a:blip r:embed="rId3"/>
          <a:stretch>
            <a:fillRect/>
          </a:stretch>
        </p:blipFill>
        <p:spPr>
          <a:xfrm>
            <a:off x="8024706" y="871306"/>
            <a:ext cx="3343407" cy="2231724"/>
          </a:xfrm>
          <a:prstGeom prst="rect">
            <a:avLst/>
          </a:prstGeom>
        </p:spPr>
      </p:pic>
      <p:pic>
        <p:nvPicPr>
          <p:cNvPr id="11" name="Picture 10" descr="A picture containing object, measuring stick&#10;&#10;Description generated with very high confidence">
            <a:extLst>
              <a:ext uri="{FF2B5EF4-FFF2-40B4-BE49-F238E27FC236}">
                <a16:creationId xmlns:a16="http://schemas.microsoft.com/office/drawing/2014/main" id="{168D5779-5726-4AEF-833A-BD658578C38E}"/>
              </a:ext>
            </a:extLst>
          </p:cNvPr>
          <p:cNvPicPr>
            <a:picLocks noChangeAspect="1"/>
          </p:cNvPicPr>
          <p:nvPr/>
        </p:nvPicPr>
        <p:blipFill>
          <a:blip r:embed="rId4"/>
          <a:stretch>
            <a:fillRect/>
          </a:stretch>
        </p:blipFill>
        <p:spPr>
          <a:xfrm>
            <a:off x="8200321" y="3511296"/>
            <a:ext cx="2989127" cy="2757470"/>
          </a:xfrm>
          <a:prstGeom prst="rect">
            <a:avLst/>
          </a:prstGeom>
        </p:spPr>
      </p:pic>
      <p:sp>
        <p:nvSpPr>
          <p:cNvPr id="2" name="TextBox 1">
            <a:extLst>
              <a:ext uri="{FF2B5EF4-FFF2-40B4-BE49-F238E27FC236}">
                <a16:creationId xmlns:a16="http://schemas.microsoft.com/office/drawing/2014/main" id="{E41713C4-491F-408C-B848-1A886D593E26}"/>
              </a:ext>
            </a:extLst>
          </p:cNvPr>
          <p:cNvSpPr txBox="1"/>
          <p:nvPr/>
        </p:nvSpPr>
        <p:spPr>
          <a:xfrm>
            <a:off x="910350" y="930677"/>
            <a:ext cx="63210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The Game Plan</a:t>
            </a:r>
          </a:p>
        </p:txBody>
      </p:sp>
    </p:spTree>
    <p:extLst>
      <p:ext uri="{BB962C8B-B14F-4D97-AF65-F5344CB8AC3E}">
        <p14:creationId xmlns:p14="http://schemas.microsoft.com/office/powerpoint/2010/main" val="147758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C2F8E166-4E26-4BA7-8893-2530F19EB024}"/>
              </a:ext>
            </a:extLst>
          </p:cNvPr>
          <p:cNvSpPr>
            <a:spLocks noGrp="1"/>
          </p:cNvSpPr>
          <p:nvPr>
            <p:ph type="title"/>
          </p:nvPr>
        </p:nvSpPr>
        <p:spPr>
          <a:xfrm>
            <a:off x="1047280" y="759805"/>
            <a:ext cx="10306520" cy="1325563"/>
          </a:xfrm>
        </p:spPr>
        <p:txBody>
          <a:bodyPr>
            <a:normAutofit/>
          </a:bodyPr>
          <a:lstStyle/>
          <a:p>
            <a:r>
              <a:rPr lang="en-US" sz="4800" dirty="0">
                <a:solidFill>
                  <a:srgbClr val="FFFFFF"/>
                </a:solidFill>
                <a:latin typeface="Calibri" panose="020F0502020204030204" pitchFamily="34" charset="0"/>
                <a:cs typeface="Calibri" panose="020F0502020204030204" pitchFamily="34" charset="0"/>
              </a:rPr>
              <a:t>Exercise</a:t>
            </a:r>
            <a:r>
              <a:rPr lang="en-US" sz="4800" dirty="0">
                <a:solidFill>
                  <a:srgbClr val="FFFFFF"/>
                </a:solidFill>
              </a:rPr>
              <a:t> </a:t>
            </a:r>
            <a:r>
              <a:rPr lang="en-US" sz="4800" dirty="0">
                <a:solidFill>
                  <a:srgbClr val="FFFFFF"/>
                </a:solidFill>
                <a:latin typeface="Calibri" panose="020F0502020204030204" pitchFamily="34" charset="0"/>
                <a:cs typeface="Calibri" panose="020F0502020204030204" pitchFamily="34" charset="0"/>
              </a:rPr>
              <a:t>Conduct </a:t>
            </a:r>
          </a:p>
        </p:txBody>
      </p:sp>
      <p:sp>
        <p:nvSpPr>
          <p:cNvPr id="4" name="Text Placeholder 3">
            <a:extLst>
              <a:ext uri="{FF2B5EF4-FFF2-40B4-BE49-F238E27FC236}">
                <a16:creationId xmlns:a16="http://schemas.microsoft.com/office/drawing/2014/main" id="{2BDA25C7-C7F1-47AD-9D70-04AC9F3145CC}"/>
              </a:ext>
            </a:extLst>
          </p:cNvPr>
          <p:cNvSpPr>
            <a:spLocks noGrp="1"/>
          </p:cNvSpPr>
          <p:nvPr>
            <p:ph idx="1"/>
          </p:nvPr>
        </p:nvSpPr>
        <p:spPr>
          <a:xfrm>
            <a:off x="1424904" y="2494450"/>
            <a:ext cx="4053545" cy="3563159"/>
          </a:xfrm>
        </p:spPr>
        <p:txBody>
          <a:bodyPr>
            <a:normAutofit/>
          </a:bodyPr>
          <a:lstStyle/>
          <a:p>
            <a:pPr marL="457200" indent="-457200">
              <a:buFont typeface="Arial" panose="020B0604020202020204" pitchFamily="34" charset="0"/>
              <a:buChar char="•"/>
            </a:pPr>
            <a:r>
              <a:rPr lang="en-US" sz="2400" dirty="0"/>
              <a:t>The exercise is conducted in a no-fault learning environment wherein capabilities, plans, systems, and processes will be evaluated</a:t>
            </a:r>
          </a:p>
          <a:p>
            <a:pPr marL="457200" indent="-457200">
              <a:buFont typeface="Arial" panose="020B0604020202020204" pitchFamily="34" charset="0"/>
              <a:buChar char="•"/>
            </a:pPr>
            <a:r>
              <a:rPr lang="en-US" sz="2400" dirty="0"/>
              <a:t>The exercise scenario is plausible, and events occur as they are presented</a:t>
            </a:r>
          </a:p>
          <a:p>
            <a:endParaRPr lang="en-US" sz="2400" dirty="0"/>
          </a:p>
        </p:txBody>
      </p:sp>
      <p:pic>
        <p:nvPicPr>
          <p:cNvPr id="2" name="Picture 1">
            <a:extLst>
              <a:ext uri="{FF2B5EF4-FFF2-40B4-BE49-F238E27FC236}">
                <a16:creationId xmlns:a16="http://schemas.microsoft.com/office/drawing/2014/main" id="{8F09DB1C-5CB6-486C-B14C-E3B5A53B4BF8}"/>
              </a:ext>
            </a:extLst>
          </p:cNvPr>
          <p:cNvPicPr>
            <a:picLocks noChangeAspect="1"/>
          </p:cNvPicPr>
          <p:nvPr/>
        </p:nvPicPr>
        <p:blipFill rotWithShape="1">
          <a:blip r:embed="rId3"/>
          <a:srcRect t="3050" b="18845"/>
          <a:stretch/>
        </p:blipFill>
        <p:spPr>
          <a:xfrm>
            <a:off x="6200540" y="2494237"/>
            <a:ext cx="4802404" cy="3563372"/>
          </a:xfrm>
          <a:prstGeom prst="rect">
            <a:avLst/>
          </a:prstGeom>
        </p:spPr>
      </p:pic>
    </p:spTree>
    <p:extLst>
      <p:ext uri="{BB962C8B-B14F-4D97-AF65-F5344CB8AC3E}">
        <p14:creationId xmlns:p14="http://schemas.microsoft.com/office/powerpoint/2010/main" val="376447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5FF1-B8C3-4F14-A032-E0DA6882C80B}"/>
              </a:ext>
            </a:extLst>
          </p:cNvPr>
          <p:cNvSpPr>
            <a:spLocks noGrp="1"/>
          </p:cNvSpPr>
          <p:nvPr>
            <p:ph type="title"/>
          </p:nvPr>
        </p:nvSpPr>
        <p:spPr/>
        <p:txBody>
          <a:bodyPr/>
          <a:lstStyle/>
          <a:p>
            <a:r>
              <a:rPr lang="en-US" dirty="0"/>
              <a:t>Exercise Schedule</a:t>
            </a:r>
          </a:p>
        </p:txBody>
      </p:sp>
      <p:sp>
        <p:nvSpPr>
          <p:cNvPr id="3" name="Content Placeholder 2">
            <a:extLst>
              <a:ext uri="{FF2B5EF4-FFF2-40B4-BE49-F238E27FC236}">
                <a16:creationId xmlns:a16="http://schemas.microsoft.com/office/drawing/2014/main" id="{B74C84ED-99E7-4C76-8A2E-1C569DCB1770}"/>
              </a:ext>
            </a:extLst>
          </p:cNvPr>
          <p:cNvSpPr>
            <a:spLocks noGrp="1"/>
          </p:cNvSpPr>
          <p:nvPr>
            <p:ph idx="1"/>
          </p:nvPr>
        </p:nvSpPr>
        <p:spPr/>
        <p:txBody>
          <a:bodyPr/>
          <a:lstStyle/>
          <a:p>
            <a:r>
              <a:rPr lang="en-US" dirty="0"/>
              <a:t>0900 – Welcome and introductions</a:t>
            </a:r>
          </a:p>
          <a:p>
            <a:r>
              <a:rPr lang="en-US" dirty="0"/>
              <a:t>0910 – Exercise overview</a:t>
            </a:r>
          </a:p>
          <a:p>
            <a:r>
              <a:rPr lang="en-US" dirty="0"/>
              <a:t>0915 - Tabletop Discussion</a:t>
            </a:r>
          </a:p>
          <a:p>
            <a:r>
              <a:rPr lang="en-US" dirty="0"/>
              <a:t>1015 – Break (10 Minutes)</a:t>
            </a:r>
          </a:p>
          <a:p>
            <a:r>
              <a:rPr lang="en-US" dirty="0"/>
              <a:t>1025 – Resume Discussion</a:t>
            </a:r>
          </a:p>
          <a:p>
            <a:r>
              <a:rPr lang="en-US" dirty="0"/>
              <a:t>1130 – Hot wash</a:t>
            </a:r>
          </a:p>
          <a:p>
            <a:r>
              <a:rPr lang="en-US" dirty="0"/>
              <a:t>1200 – ENDEX</a:t>
            </a:r>
          </a:p>
          <a:p>
            <a:endParaRPr lang="en-US" dirty="0"/>
          </a:p>
        </p:txBody>
      </p:sp>
      <p:sp>
        <p:nvSpPr>
          <p:cNvPr id="5" name="Rectangle 4">
            <a:extLst>
              <a:ext uri="{FF2B5EF4-FFF2-40B4-BE49-F238E27FC236}">
                <a16:creationId xmlns:a16="http://schemas.microsoft.com/office/drawing/2014/main" id="{F64F39B5-3562-4B57-9FD5-25164C06E129}"/>
              </a:ext>
            </a:extLst>
          </p:cNvPr>
          <p:cNvSpPr/>
          <p:nvPr/>
        </p:nvSpPr>
        <p:spPr>
          <a:xfrm>
            <a:off x="6587067" y="927629"/>
            <a:ext cx="4978400" cy="5002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[Insert Facility Diagram and Highlight restrooms and emergency exits]</a:t>
            </a:r>
          </a:p>
          <a:p>
            <a:pPr algn="ctr"/>
            <a:endParaRPr lang="en-US" sz="2000" dirty="0"/>
          </a:p>
          <a:p>
            <a:pPr algn="ctr"/>
            <a:r>
              <a:rPr lang="en-US" sz="2000" dirty="0"/>
              <a:t>Delete blue box if no diagram available. </a:t>
            </a:r>
          </a:p>
        </p:txBody>
      </p:sp>
    </p:spTree>
    <p:extLst>
      <p:ext uri="{BB962C8B-B14F-4D97-AF65-F5344CB8AC3E}">
        <p14:creationId xmlns:p14="http://schemas.microsoft.com/office/powerpoint/2010/main" val="29874953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B479DE97358D43AEB72738EE1F2D08" ma:contentTypeVersion="7" ma:contentTypeDescription="Create a new document." ma:contentTypeScope="" ma:versionID="f11d400546c14ee36f619da95e1f5f64">
  <xsd:schema xmlns:xsd="http://www.w3.org/2001/XMLSchema" xmlns:xs="http://www.w3.org/2001/XMLSchema" xmlns:p="http://schemas.microsoft.com/office/2006/metadata/properties" xmlns:ns2="10f2cb44-b37d-4693-a5c3-140ab663d372" targetNamespace="http://schemas.microsoft.com/office/2006/metadata/properties" ma:root="true" ma:fieldsID="d4c119386d6fe4b4950c4de2b3b1e0c1" ns2:_="">
    <xsd:import namespace="10f2cb44-b37d-4693-a5c3-140ab663d37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f2cb44-b37d-4693-a5c3-140ab663d37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5CD30B-0E50-47A1-B2C0-A82DB3D5C430}"/>
</file>

<file path=customXml/itemProps2.xml><?xml version="1.0" encoding="utf-8"?>
<ds:datastoreItem xmlns:ds="http://schemas.openxmlformats.org/officeDocument/2006/customXml" ds:itemID="{0DB42C1F-116A-40A5-A21B-0B9E6F1D1B16}"/>
</file>

<file path=customXml/itemProps3.xml><?xml version="1.0" encoding="utf-8"?>
<ds:datastoreItem xmlns:ds="http://schemas.openxmlformats.org/officeDocument/2006/customXml" ds:itemID="{8C28606D-501D-47D1-84D4-5F387C859E6D}"/>
</file>

<file path=customXml/itemProps4.xml><?xml version="1.0" encoding="utf-8"?>
<ds:datastoreItem xmlns:ds="http://schemas.openxmlformats.org/officeDocument/2006/customXml" ds:itemID="{79A34AEF-D34C-4B92-BBD1-3AF501A10629}"/>
</file>

<file path=docProps/app.xml><?xml version="1.0" encoding="utf-8"?>
<Properties xmlns="http://schemas.openxmlformats.org/officeDocument/2006/extended-properties" xmlns:vt="http://schemas.openxmlformats.org/officeDocument/2006/docPropsVTypes">
  <TotalTime>16090</TotalTime>
  <Words>2192</Words>
  <Application>Microsoft Office PowerPoint</Application>
  <PresentationFormat>Widescreen</PresentationFormat>
  <Paragraphs>261</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1_Office Theme</vt:lpstr>
      <vt:lpstr>[Tribe or County}  Emergency Fueling Tabletop Exercise</vt:lpstr>
      <vt:lpstr>What is a Table Top?</vt:lpstr>
      <vt:lpstr>Exercise Modules</vt:lpstr>
      <vt:lpstr>Module 1</vt:lpstr>
      <vt:lpstr>Introductions</vt:lpstr>
      <vt:lpstr>Participant Roles</vt:lpstr>
      <vt:lpstr>PowerPoint Presentation</vt:lpstr>
      <vt:lpstr>Exercise Conduct </vt:lpstr>
      <vt:lpstr>Exercise Schedule</vt:lpstr>
      <vt:lpstr>Core Capabilities &amp; Objectives</vt:lpstr>
      <vt:lpstr>Module 2 </vt:lpstr>
      <vt:lpstr>Scenario Background</vt:lpstr>
      <vt:lpstr>Exercise Scenario Background </vt:lpstr>
      <vt:lpstr>Scenario Continued</vt:lpstr>
      <vt:lpstr>Scenario Continued – Next Day</vt:lpstr>
      <vt:lpstr>Module 3</vt:lpstr>
      <vt:lpstr>Scenario Update – 48 Hours After Storm</vt:lpstr>
      <vt:lpstr>Final Scenario Update – 72-96 Hours After Storm</vt:lpstr>
      <vt:lpstr>Module 4</vt:lpstr>
      <vt:lpstr>Exercise Hotwash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[Tribe or County}  Emergency Fueling Tabletop Exercise</dc:title>
  <dc:creator>Drew Werner</dc:creator>
  <cp:lastModifiedBy>Drew Werner</cp:lastModifiedBy>
  <cp:revision>52</cp:revision>
  <dcterms:created xsi:type="dcterms:W3CDTF">2020-06-26T20:45:03Z</dcterms:created>
  <dcterms:modified xsi:type="dcterms:W3CDTF">2020-10-15T13:00:29Z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0x010100E9B479DE97358D43AEB72738EE1F2D08</vt:lpwstr>
  </property>
</Properties>
</file>